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89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1" r:id="rId56"/>
    <p:sldId id="310" r:id="rId57"/>
    <p:sldId id="312" r:id="rId58"/>
    <p:sldId id="313" r:id="rId59"/>
    <p:sldId id="314" r:id="rId60"/>
    <p:sldId id="315" r:id="rId61"/>
    <p:sldId id="316" r:id="rId62"/>
    <p:sldId id="317" r:id="rId63"/>
    <p:sldId id="319" r:id="rId64"/>
    <p:sldId id="320" r:id="rId65"/>
    <p:sldId id="321" r:id="rId66"/>
    <p:sldId id="322" r:id="rId67"/>
    <p:sldId id="324" r:id="rId68"/>
    <p:sldId id="325" r:id="rId69"/>
    <p:sldId id="323" r:id="rId70"/>
    <p:sldId id="327" r:id="rId71"/>
    <p:sldId id="326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8" r:id="rId112"/>
    <p:sldId id="367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2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ungjae Kwak" userId="8baaff46a82f75ef" providerId="LiveId" clId="{E0F80610-BFC6-416E-951F-9C008AC8B71A}"/>
    <pc:docChg chg="modSld">
      <pc:chgData name="Myungjae Kwak" userId="8baaff46a82f75ef" providerId="LiveId" clId="{E0F80610-BFC6-416E-951F-9C008AC8B71A}" dt="2024-08-14T02:13:07.575" v="1" actId="6549"/>
      <pc:docMkLst>
        <pc:docMk/>
      </pc:docMkLst>
      <pc:sldChg chg="modSp mod">
        <pc:chgData name="Myungjae Kwak" userId="8baaff46a82f75ef" providerId="LiveId" clId="{E0F80610-BFC6-416E-951F-9C008AC8B71A}" dt="2024-08-14T02:13:07.575" v="1" actId="6549"/>
        <pc:sldMkLst>
          <pc:docMk/>
          <pc:sldMk cId="1463740166" sldId="291"/>
        </pc:sldMkLst>
        <pc:spChg chg="mod">
          <ac:chgData name="Myungjae Kwak" userId="8baaff46a82f75ef" providerId="LiveId" clId="{E0F80610-BFC6-416E-951F-9C008AC8B71A}" dt="2024-08-14T02:13:07.575" v="1" actId="6549"/>
          <ac:spMkLst>
            <pc:docMk/>
            <pc:sldMk cId="1463740166" sldId="291"/>
            <ac:spMk id="4" creationId="{35AFC64C-0AD5-FE5E-636C-2B623FB6DD7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7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40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66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3732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46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6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48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35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52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57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0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6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84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6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0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67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B9114FD-6818-4E00-A5AB-26B0905199D8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204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3C57-2774-C147-DB54-CF76002449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Branching &amp; Merging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BE1A02-A696-C899-E9BC-9FF5C8A412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70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4F58-0C90-4D17-A914-AB12DACD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11587-125C-B1CA-A73C-66BD7812A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617051"/>
            <a:ext cx="7649477" cy="39111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61C910-AFAD-FE7D-B6F1-630A39CEB164}"/>
              </a:ext>
            </a:extLst>
          </p:cNvPr>
          <p:cNvSpPr txBox="1"/>
          <p:nvPr/>
        </p:nvSpPr>
        <p:spPr>
          <a:xfrm>
            <a:off x="8436990" y="1853248"/>
            <a:ext cx="3306775" cy="170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switch to a branch using ‘</a:t>
            </a:r>
            <a:r>
              <a:rPr lang="en-US" i="1" dirty="0">
                <a:solidFill>
                  <a:srgbClr val="92D050"/>
                </a:solidFill>
              </a:rPr>
              <a:t>switch</a:t>
            </a:r>
            <a:r>
              <a:rPr lang="en-US" dirty="0"/>
              <a:t>’ command.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‘checkout’ command also can be used. </a:t>
            </a:r>
          </a:p>
        </p:txBody>
      </p:sp>
    </p:spTree>
    <p:extLst>
      <p:ext uri="{BB962C8B-B14F-4D97-AF65-F5344CB8AC3E}">
        <p14:creationId xmlns:p14="http://schemas.microsoft.com/office/powerpoint/2010/main" val="4852920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BBC21-CB7B-1A26-DC8F-4278F7BF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 File from Another Branch (not whole commit)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63114-69E8-BFC3-80EA-2C9C05817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5" r="2018"/>
          <a:stretch/>
        </p:blipFill>
        <p:spPr>
          <a:xfrm>
            <a:off x="646111" y="1999130"/>
            <a:ext cx="7677203" cy="45469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386772-CDCA-AE97-FDF7-4919686A99CF}"/>
              </a:ext>
            </a:extLst>
          </p:cNvPr>
          <p:cNvSpPr txBox="1"/>
          <p:nvPr/>
        </p:nvSpPr>
        <p:spPr>
          <a:xfrm>
            <a:off x="8587819" y="2092751"/>
            <a:ext cx="33653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branch named ‘feature/send-email’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and commit a file named ‘toc.txt’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7303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CC6FA-4E40-7C81-4B72-1D9EF1091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15" r="6563"/>
          <a:stretch/>
        </p:blipFill>
        <p:spPr>
          <a:xfrm>
            <a:off x="468028" y="1030940"/>
            <a:ext cx="8729761" cy="5442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7E877-EAFA-0F38-82CA-59C9B8436302}"/>
              </a:ext>
            </a:extLst>
          </p:cNvPr>
          <p:cNvSpPr txBox="1"/>
          <p:nvPr/>
        </p:nvSpPr>
        <p:spPr>
          <a:xfrm>
            <a:off x="9197789" y="1291472"/>
            <a:ext cx="27951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bring the ‘toc.txt’ file to the master branch, switch to master branch.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‘</a:t>
            </a:r>
            <a:r>
              <a:rPr lang="en-US" i="1" dirty="0">
                <a:solidFill>
                  <a:srgbClr val="92D050"/>
                </a:solidFill>
              </a:rPr>
              <a:t>restore</a:t>
            </a:r>
            <a:r>
              <a:rPr lang="en-US" dirty="0"/>
              <a:t>’ command and ‘</a:t>
            </a:r>
            <a:r>
              <a:rPr lang="en-US" i="1" dirty="0">
                <a:solidFill>
                  <a:srgbClr val="92D050"/>
                </a:solidFill>
              </a:rPr>
              <a:t>--source</a:t>
            </a:r>
            <a:r>
              <a:rPr lang="en-US" dirty="0"/>
              <a:t>’ option to specify the source branch.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 use ‘</a:t>
            </a:r>
            <a:r>
              <a:rPr lang="en-US" i="1" dirty="0">
                <a:solidFill>
                  <a:srgbClr val="92D050"/>
                </a:solidFill>
              </a:rPr>
              <a:t>--</a:t>
            </a:r>
            <a:r>
              <a:rPr lang="en-US" dirty="0"/>
              <a:t>’ before the file name. </a:t>
            </a:r>
          </a:p>
        </p:txBody>
      </p:sp>
    </p:spTree>
    <p:extLst>
      <p:ext uri="{BB962C8B-B14F-4D97-AF65-F5344CB8AC3E}">
        <p14:creationId xmlns:p14="http://schemas.microsoft.com/office/powerpoint/2010/main" val="202312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E8D4-EDF9-B02B-F1A3-AF978DCF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Branches in VS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9C84A6-6DEC-0C5E-3394-83E2E9CA1B63}"/>
              </a:ext>
            </a:extLst>
          </p:cNvPr>
          <p:cNvSpPr txBox="1"/>
          <p:nvPr/>
        </p:nvSpPr>
        <p:spPr>
          <a:xfrm>
            <a:off x="7975076" y="1853248"/>
            <a:ext cx="321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B4E765-0D33-B785-C6B2-E0C76E5DE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02" y="1640263"/>
            <a:ext cx="6885846" cy="425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98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6D894B-1405-EA61-BFA9-F0504FBDC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29" y="1140644"/>
            <a:ext cx="8456802" cy="5305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51179A-E100-4CE9-8ABA-B683AE1B95DF}"/>
              </a:ext>
            </a:extLst>
          </p:cNvPr>
          <p:cNvSpPr txBox="1"/>
          <p:nvPr/>
        </p:nvSpPr>
        <p:spPr>
          <a:xfrm>
            <a:off x="9737889" y="1970202"/>
            <a:ext cx="184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GitLens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7586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9BDE6C-0C83-51EC-49C5-C06C63DE7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73" y="1058236"/>
            <a:ext cx="8532217" cy="5353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E09869-9A52-1A6F-F461-A2E0304433D0}"/>
              </a:ext>
            </a:extLst>
          </p:cNvPr>
          <p:cNvSpPr txBox="1"/>
          <p:nvPr/>
        </p:nvSpPr>
        <p:spPr>
          <a:xfrm>
            <a:off x="8906389" y="1914288"/>
            <a:ext cx="3142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new branch named ‘feature/reset-password’</a:t>
            </a:r>
          </a:p>
        </p:txBody>
      </p:sp>
    </p:spTree>
    <p:extLst>
      <p:ext uri="{BB962C8B-B14F-4D97-AF65-F5344CB8AC3E}">
        <p14:creationId xmlns:p14="http://schemas.microsoft.com/office/powerpoint/2010/main" val="18929252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2DE012-D054-7BD7-FC9F-46271B8FB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47" y="456826"/>
            <a:ext cx="9779697" cy="613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925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781A4-0C15-C4D7-EC2D-829C496A3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392" y="688157"/>
            <a:ext cx="9258081" cy="580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375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1D8E1-C157-45E9-91CB-33F4CBA71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68" y="669303"/>
            <a:ext cx="9361775" cy="587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003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85F6A9-8210-7C56-696F-1F04CC7A3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53" y="857839"/>
            <a:ext cx="8777314" cy="550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00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35D1B1-DD14-6157-486A-863E24C73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68" y="678730"/>
            <a:ext cx="9437190" cy="592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95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E37E6-6B02-B85E-500B-B3427518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a Branch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76FF3-D289-8E23-EE9F-A9764D025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38" y="1709286"/>
            <a:ext cx="7409965" cy="3788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2FF196-1358-7C7C-AC44-5A69C337715D}"/>
              </a:ext>
            </a:extLst>
          </p:cNvPr>
          <p:cNvSpPr txBox="1"/>
          <p:nvPr/>
        </p:nvSpPr>
        <p:spPr>
          <a:xfrm>
            <a:off x="8050491" y="2030487"/>
            <a:ext cx="3306775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Rename ‘</a:t>
            </a:r>
            <a:r>
              <a:rPr lang="en-US" i="1" dirty="0"/>
              <a:t>bugfix</a:t>
            </a:r>
            <a:r>
              <a:rPr lang="en-US" dirty="0"/>
              <a:t>’ to ‘</a:t>
            </a:r>
            <a:r>
              <a:rPr lang="en-US" i="1" dirty="0"/>
              <a:t>bugfix/signup-form</a:t>
            </a:r>
            <a:r>
              <a:rPr lang="en-US" dirty="0"/>
              <a:t>’ to make it more specific. </a:t>
            </a:r>
          </a:p>
        </p:txBody>
      </p:sp>
    </p:spTree>
    <p:extLst>
      <p:ext uri="{BB962C8B-B14F-4D97-AF65-F5344CB8AC3E}">
        <p14:creationId xmlns:p14="http://schemas.microsoft.com/office/powerpoint/2010/main" val="35663486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7F22C4-C26E-35B0-0599-76985F80D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14" y="669303"/>
            <a:ext cx="9427763" cy="591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155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DDC8B-E010-713F-73D8-F7BBFAC66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13" y="1236483"/>
            <a:ext cx="9200561" cy="494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574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C10243-4B04-235C-B8DD-EA079E498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36" y="1121790"/>
            <a:ext cx="8541643" cy="5359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0CB62B-53DF-4600-A687-8DED7D23FDAB}"/>
              </a:ext>
            </a:extLst>
          </p:cNvPr>
          <p:cNvSpPr txBox="1"/>
          <p:nvPr/>
        </p:nvSpPr>
        <p:spPr>
          <a:xfrm>
            <a:off x="9690755" y="1762812"/>
            <a:ext cx="2055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Switch to master branch</a:t>
            </a:r>
          </a:p>
        </p:txBody>
      </p:sp>
    </p:spTree>
    <p:extLst>
      <p:ext uri="{BB962C8B-B14F-4D97-AF65-F5344CB8AC3E}">
        <p14:creationId xmlns:p14="http://schemas.microsoft.com/office/powerpoint/2010/main" val="5621049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1CFE67-2511-3D35-92A1-6FC6017A3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760" y="677952"/>
            <a:ext cx="9053833" cy="56804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4B67B8-C667-E853-FA6A-ACCDFE1C32DD}"/>
              </a:ext>
            </a:extLst>
          </p:cNvPr>
          <p:cNvSpPr txBox="1"/>
          <p:nvPr/>
        </p:nvSpPr>
        <p:spPr>
          <a:xfrm>
            <a:off x="150829" y="2300140"/>
            <a:ext cx="2507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create a conflict, in the master branch, modify toc.txt file and commit. </a:t>
            </a:r>
          </a:p>
        </p:txBody>
      </p:sp>
    </p:spTree>
    <p:extLst>
      <p:ext uri="{BB962C8B-B14F-4D97-AF65-F5344CB8AC3E}">
        <p14:creationId xmlns:p14="http://schemas.microsoft.com/office/powerpoint/2010/main" val="14862011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56A1D0-30F1-71F9-98F1-A90EDC2A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501" y="569072"/>
            <a:ext cx="9116678" cy="57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747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E14C78-3270-2DF1-D5A9-F2A260F41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989815"/>
            <a:ext cx="8051450" cy="50515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428029-1DBC-EA2F-6A6E-4DC5108647F0}"/>
              </a:ext>
            </a:extLst>
          </p:cNvPr>
          <p:cNvSpPr txBox="1"/>
          <p:nvPr/>
        </p:nvSpPr>
        <p:spPr>
          <a:xfrm>
            <a:off x="8908330" y="1791093"/>
            <a:ext cx="2780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two branches have diverged</a:t>
            </a:r>
          </a:p>
        </p:txBody>
      </p:sp>
    </p:spTree>
    <p:extLst>
      <p:ext uri="{BB962C8B-B14F-4D97-AF65-F5344CB8AC3E}">
        <p14:creationId xmlns:p14="http://schemas.microsoft.com/office/powerpoint/2010/main" val="10377418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0B6A3F-89A8-4563-9EF1-723807E3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98" y="996438"/>
            <a:ext cx="8525931" cy="5349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E66699-CB75-0FE2-3601-DBC9A4F470F2}"/>
              </a:ext>
            </a:extLst>
          </p:cNvPr>
          <p:cNvSpPr txBox="1"/>
          <p:nvPr/>
        </p:nvSpPr>
        <p:spPr>
          <a:xfrm>
            <a:off x="8803930" y="1725105"/>
            <a:ext cx="31908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dirty="0"/>
              <a:t>If you right-click ‘reset-password’ branch and select ‘Merge Branch into Current Branch..’, it will let you choose a merge type. 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endParaRPr lang="en-US" dirty="0"/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dirty="0"/>
              <a:t>If you choose the default ‘Merge’, it shows this conflict. </a:t>
            </a:r>
          </a:p>
        </p:txBody>
      </p:sp>
    </p:spTree>
    <p:extLst>
      <p:ext uri="{BB962C8B-B14F-4D97-AF65-F5344CB8AC3E}">
        <p14:creationId xmlns:p14="http://schemas.microsoft.com/office/powerpoint/2010/main" val="22634725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800D9B-E49B-CDA4-76FB-497C00E2D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45" y="980388"/>
            <a:ext cx="8560497" cy="5370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DEA947-CB9A-E4D9-E9C7-84D06567D38C}"/>
              </a:ext>
            </a:extLst>
          </p:cNvPr>
          <p:cNvSpPr txBox="1"/>
          <p:nvPr/>
        </p:nvSpPr>
        <p:spPr>
          <a:xfrm>
            <a:off x="9426804" y="1791093"/>
            <a:ext cx="2639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Stage changes and commit</a:t>
            </a:r>
          </a:p>
        </p:txBody>
      </p:sp>
    </p:spTree>
    <p:extLst>
      <p:ext uri="{BB962C8B-B14F-4D97-AF65-F5344CB8AC3E}">
        <p14:creationId xmlns:p14="http://schemas.microsoft.com/office/powerpoint/2010/main" val="25207984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E5172-9CD9-11BA-7345-DB0367DA6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61" y="818099"/>
            <a:ext cx="8777314" cy="5506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DB5EBF-7A28-E958-6D33-98C247D9A0EA}"/>
              </a:ext>
            </a:extLst>
          </p:cNvPr>
          <p:cNvSpPr txBox="1"/>
          <p:nvPr/>
        </p:nvSpPr>
        <p:spPr>
          <a:xfrm>
            <a:off x="9574306" y="2121031"/>
            <a:ext cx="2510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two branches are merged.</a:t>
            </a:r>
          </a:p>
        </p:txBody>
      </p:sp>
    </p:spTree>
    <p:extLst>
      <p:ext uri="{BB962C8B-B14F-4D97-AF65-F5344CB8AC3E}">
        <p14:creationId xmlns:p14="http://schemas.microsoft.com/office/powerpoint/2010/main" val="5208362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0F10D-E9B8-1033-3231-58C9EB4DF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035167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C454F-8718-970F-B30E-22503B72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997FC-F16E-B554-5AFF-F34E34182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78" y="1645331"/>
            <a:ext cx="8009524" cy="40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9E3564-0B9C-26DE-BD76-46FAD65A4959}"/>
              </a:ext>
            </a:extLst>
          </p:cNvPr>
          <p:cNvSpPr txBox="1"/>
          <p:nvPr/>
        </p:nvSpPr>
        <p:spPr>
          <a:xfrm>
            <a:off x="8908330" y="4345757"/>
            <a:ext cx="2549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Modification, addition, and deletion were made.</a:t>
            </a:r>
          </a:p>
        </p:txBody>
      </p:sp>
    </p:spTree>
    <p:extLst>
      <p:ext uri="{BB962C8B-B14F-4D97-AF65-F5344CB8AC3E}">
        <p14:creationId xmlns:p14="http://schemas.microsoft.com/office/powerpoint/2010/main" val="192933485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7D0C9-3B3A-F612-E9B0-D8203A5E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325415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C4991-64F6-1580-AD73-361AD364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and Commit the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D351A-F2E0-6AD1-EC1C-1DF4A44D5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36" y="1624330"/>
            <a:ext cx="8009524" cy="4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4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BD183-4C62-CB51-7C0A-D3C3FF92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714" y="1038524"/>
            <a:ext cx="8009524" cy="4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8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A9F8D9-37B3-D463-0252-7FCFAA96C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47" y="793428"/>
            <a:ext cx="8009524" cy="4780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6022D3-DC41-6F71-DD02-3D01BA5F791E}"/>
              </a:ext>
            </a:extLst>
          </p:cNvPr>
          <p:cNvSpPr txBox="1"/>
          <p:nvPr/>
        </p:nvSpPr>
        <p:spPr>
          <a:xfrm>
            <a:off x="1593247" y="5695240"/>
            <a:ext cx="772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audience.txt on the master branch wasn’t changed.</a:t>
            </a:r>
          </a:p>
        </p:txBody>
      </p:sp>
    </p:spTree>
    <p:extLst>
      <p:ext uri="{BB962C8B-B14F-4D97-AF65-F5344CB8AC3E}">
        <p14:creationId xmlns:p14="http://schemas.microsoft.com/office/powerpoint/2010/main" val="3067905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62E76-F8B4-6E73-3AD2-EAFD1EB9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23" y="595464"/>
            <a:ext cx="8009524" cy="4780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A92733-7F42-23E1-D32D-DB1F7D311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68" y="3208229"/>
            <a:ext cx="6553714" cy="305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0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CF849-CA1A-1AB8-4970-35D2D9C49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154" y="982140"/>
            <a:ext cx="8390476" cy="2895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6674AD-FF39-569C-9C6E-10ADCD2B1EE2}"/>
              </a:ext>
            </a:extLst>
          </p:cNvPr>
          <p:cNvSpPr txBox="1"/>
          <p:nvPr/>
        </p:nvSpPr>
        <p:spPr>
          <a:xfrm>
            <a:off x="1335154" y="4213782"/>
            <a:ext cx="8207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you accidently delete it, it will throw an error.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want to discard the changes, you can use -D option to delete the branch forcefully.</a:t>
            </a:r>
          </a:p>
        </p:txBody>
      </p:sp>
    </p:spTree>
    <p:extLst>
      <p:ext uri="{BB962C8B-B14F-4D97-AF65-F5344CB8AC3E}">
        <p14:creationId xmlns:p14="http://schemas.microsoft.com/office/powerpoint/2010/main" val="3037749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1616A-DEF7-1A2D-0BD7-C38AC67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EADB9-5EF7-A07A-6AD7-C11E4F821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40" y="1510041"/>
            <a:ext cx="8390476" cy="28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2C8507-4096-340B-060F-843F32367ECC}"/>
              </a:ext>
            </a:extLst>
          </p:cNvPr>
          <p:cNvSpPr txBox="1"/>
          <p:nvPr/>
        </p:nvSpPr>
        <p:spPr>
          <a:xfrm>
            <a:off x="961534" y="4628561"/>
            <a:ext cx="8314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see all commits that are in ‘bugfix/signup-form’ branch but not in ‘master’ branch. </a:t>
            </a:r>
          </a:p>
        </p:txBody>
      </p:sp>
    </p:spTree>
    <p:extLst>
      <p:ext uri="{BB962C8B-B14F-4D97-AF65-F5344CB8AC3E}">
        <p14:creationId xmlns:p14="http://schemas.microsoft.com/office/powerpoint/2010/main" val="2247689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A25ECB-87CB-E9A1-4D66-7D293D5A6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31" y="1295666"/>
            <a:ext cx="8390476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10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3FF0E-7CB1-F65E-B058-E4981D32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B4662-C376-4EEE-0FBD-CD34895C8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branches</a:t>
            </a:r>
          </a:p>
          <a:p>
            <a:r>
              <a:rPr lang="en-US" sz="2400" dirty="0"/>
              <a:t>Compare branches</a:t>
            </a:r>
          </a:p>
          <a:p>
            <a:r>
              <a:rPr lang="en-US" sz="2400" dirty="0"/>
              <a:t>Merge branches</a:t>
            </a:r>
          </a:p>
          <a:p>
            <a:r>
              <a:rPr lang="en-US" sz="2400" dirty="0"/>
              <a:t>Resolve conflicts</a:t>
            </a:r>
          </a:p>
          <a:p>
            <a:r>
              <a:rPr lang="en-US" sz="2400" dirty="0"/>
              <a:t>Undo a faulty merge</a:t>
            </a:r>
          </a:p>
          <a:p>
            <a:r>
              <a:rPr lang="en-US" sz="2400" dirty="0"/>
              <a:t>Essential tools (stashing, cherry picking)</a:t>
            </a:r>
          </a:p>
        </p:txBody>
      </p:sp>
    </p:spTree>
    <p:extLst>
      <p:ext uri="{BB962C8B-B14F-4D97-AF65-F5344CB8AC3E}">
        <p14:creationId xmlns:p14="http://schemas.microsoft.com/office/powerpoint/2010/main" val="1822466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EB3B6-4F65-5117-441C-B43556E09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14" y="1295666"/>
            <a:ext cx="8428571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95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4EA37-2F3B-869F-70B8-7FD76393A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Stashing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8FC832-E647-1F66-6719-6D9C7FC6660F}"/>
              </a:ext>
            </a:extLst>
          </p:cNvPr>
          <p:cNvSpPr txBox="1"/>
          <p:nvPr/>
        </p:nvSpPr>
        <p:spPr>
          <a:xfrm>
            <a:off x="857839" y="1366887"/>
            <a:ext cx="9577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we switch branches, git resets the working directory to the snapshot stored in the commit of the target branch.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you have local changes in the working directory that you haven’t committed yet, git won’t allow us to switch branches since the changes could get lost. </a:t>
            </a:r>
          </a:p>
        </p:txBody>
      </p:sp>
    </p:spTree>
    <p:extLst>
      <p:ext uri="{BB962C8B-B14F-4D97-AF65-F5344CB8AC3E}">
        <p14:creationId xmlns:p14="http://schemas.microsoft.com/office/powerpoint/2010/main" val="2690268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88B1A-1434-C6FF-CA4F-0B754A0AA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63" y="918594"/>
            <a:ext cx="8390476" cy="4266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0A61AA-2470-3FF3-7062-E777546D08E2}"/>
              </a:ext>
            </a:extLst>
          </p:cNvPr>
          <p:cNvSpPr txBox="1"/>
          <p:nvPr/>
        </p:nvSpPr>
        <p:spPr>
          <a:xfrm>
            <a:off x="1517715" y="5382705"/>
            <a:ext cx="84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make some changes on the audience.txt file on ‘</a:t>
            </a:r>
            <a:r>
              <a:rPr lang="en-US" i="1" dirty="0">
                <a:solidFill>
                  <a:srgbClr val="92D050"/>
                </a:solidFill>
              </a:rPr>
              <a:t>master</a:t>
            </a:r>
            <a:r>
              <a:rPr lang="en-US" dirty="0"/>
              <a:t>’ branch. </a:t>
            </a:r>
          </a:p>
          <a:p>
            <a:r>
              <a:rPr lang="en-US" dirty="0"/>
              <a:t>Now, the master branch includes some </a:t>
            </a:r>
            <a:r>
              <a:rPr lang="en-US" dirty="0" err="1"/>
              <a:t>unstaged</a:t>
            </a:r>
            <a:r>
              <a:rPr lang="en-US" dirty="0"/>
              <a:t> changes.</a:t>
            </a:r>
          </a:p>
        </p:txBody>
      </p:sp>
    </p:spTree>
    <p:extLst>
      <p:ext uri="{BB962C8B-B14F-4D97-AF65-F5344CB8AC3E}">
        <p14:creationId xmlns:p14="http://schemas.microsoft.com/office/powerpoint/2010/main" val="2230997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69D2C3-A0E7-6667-940C-CD2B5C909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595"/>
          <a:stretch/>
        </p:blipFill>
        <p:spPr>
          <a:xfrm>
            <a:off x="1554802" y="730059"/>
            <a:ext cx="8390476" cy="2833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233B5C-976C-A0DF-96C4-6E7859360431}"/>
              </a:ext>
            </a:extLst>
          </p:cNvPr>
          <p:cNvSpPr txBox="1"/>
          <p:nvPr/>
        </p:nvSpPr>
        <p:spPr>
          <a:xfrm>
            <a:off x="1591889" y="3828298"/>
            <a:ext cx="8427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try to switch to another branch, it will throw an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want to save the changes and continue to work on them later, you can stash them.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Stashing means storing them in a safe place. But it is not going to be a part of history. </a:t>
            </a:r>
          </a:p>
        </p:txBody>
      </p:sp>
    </p:spTree>
    <p:extLst>
      <p:ext uri="{BB962C8B-B14F-4D97-AF65-F5344CB8AC3E}">
        <p14:creationId xmlns:p14="http://schemas.microsoft.com/office/powerpoint/2010/main" val="2157880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C5D934-72C8-B135-450C-21B0375D6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31" y="1220252"/>
            <a:ext cx="8390476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65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0AE1A-17F9-FC44-C38F-67550DEF6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641" y="956301"/>
            <a:ext cx="8390476" cy="4266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8CBCCD-839F-FB46-22ED-53FDE12995D7}"/>
              </a:ext>
            </a:extLst>
          </p:cNvPr>
          <p:cNvSpPr txBox="1"/>
          <p:nvPr/>
        </p:nvSpPr>
        <p:spPr>
          <a:xfrm>
            <a:off x="1913641" y="5335571"/>
            <a:ext cx="815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stashing the untracked changes, now you can switch branches.</a:t>
            </a:r>
          </a:p>
        </p:txBody>
      </p:sp>
    </p:spTree>
    <p:extLst>
      <p:ext uri="{BB962C8B-B14F-4D97-AF65-F5344CB8AC3E}">
        <p14:creationId xmlns:p14="http://schemas.microsoft.com/office/powerpoint/2010/main" val="2358891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5A4C0A-7D4F-8EEF-FEA4-DC0CCB4E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40" y="1197906"/>
            <a:ext cx="8390476" cy="4952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B634E4-6B6A-2709-6840-C9CCF2444EE0}"/>
              </a:ext>
            </a:extLst>
          </p:cNvPr>
          <p:cNvSpPr txBox="1"/>
          <p:nvPr/>
        </p:nvSpPr>
        <p:spPr>
          <a:xfrm>
            <a:off x="9370243" y="1706252"/>
            <a:ext cx="2300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Switch back to master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D16C62-DFB0-9669-DD69-196BBE2940D5}"/>
              </a:ext>
            </a:extLst>
          </p:cNvPr>
          <p:cNvSpPr txBox="1"/>
          <p:nvPr/>
        </p:nvSpPr>
        <p:spPr>
          <a:xfrm>
            <a:off x="9370243" y="2914643"/>
            <a:ext cx="2300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the second stash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1A442-FF73-730A-D973-6C363CCED1AF}"/>
              </a:ext>
            </a:extLst>
          </p:cNvPr>
          <p:cNvSpPr txBox="1"/>
          <p:nvPr/>
        </p:nvSpPr>
        <p:spPr>
          <a:xfrm>
            <a:off x="9370243" y="4123034"/>
            <a:ext cx="2300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the second stash(bring it back to the working directory) </a:t>
            </a:r>
          </a:p>
        </p:txBody>
      </p:sp>
    </p:spTree>
    <p:extLst>
      <p:ext uri="{BB962C8B-B14F-4D97-AF65-F5344CB8AC3E}">
        <p14:creationId xmlns:p14="http://schemas.microsoft.com/office/powerpoint/2010/main" val="2525887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F515A3-85FF-A274-88BE-E6362259E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03" y="1150772"/>
            <a:ext cx="8390476" cy="4952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7E2B32-35BA-912C-39DD-857E504D2A34}"/>
              </a:ext>
            </a:extLst>
          </p:cNvPr>
          <p:cNvSpPr txBox="1"/>
          <p:nvPr/>
        </p:nvSpPr>
        <p:spPr>
          <a:xfrm>
            <a:off x="9577633" y="1611984"/>
            <a:ext cx="2300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 the second stash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990E6-0D50-7112-44D8-B440B86283C8}"/>
              </a:ext>
            </a:extLst>
          </p:cNvPr>
          <p:cNvSpPr txBox="1"/>
          <p:nvPr/>
        </p:nvSpPr>
        <p:spPr>
          <a:xfrm>
            <a:off x="9577633" y="2980631"/>
            <a:ext cx="230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all stashes</a:t>
            </a:r>
          </a:p>
        </p:txBody>
      </p:sp>
    </p:spTree>
    <p:extLst>
      <p:ext uri="{BB962C8B-B14F-4D97-AF65-F5344CB8AC3E}">
        <p14:creationId xmlns:p14="http://schemas.microsoft.com/office/powerpoint/2010/main" val="4026114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99635-9BC8-59CB-CA7E-7F1096E45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4BD8E-AD20-87FC-6795-7F35D11CB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Merging is all about bringing changes from one branch to another. </a:t>
            </a:r>
          </a:p>
          <a:p>
            <a:r>
              <a:rPr lang="en-US" dirty="0"/>
              <a:t>Two types of merges</a:t>
            </a:r>
          </a:p>
          <a:p>
            <a:pPr lvl="1"/>
            <a:r>
              <a:rPr lang="en-US" dirty="0"/>
              <a:t>Fast-forward merges</a:t>
            </a:r>
          </a:p>
          <a:p>
            <a:pPr lvl="1"/>
            <a:r>
              <a:rPr lang="en-US" dirty="0"/>
              <a:t>3-way merges</a:t>
            </a:r>
          </a:p>
        </p:txBody>
      </p:sp>
    </p:spTree>
    <p:extLst>
      <p:ext uri="{BB962C8B-B14F-4D97-AF65-F5344CB8AC3E}">
        <p14:creationId xmlns:p14="http://schemas.microsoft.com/office/powerpoint/2010/main" val="3617298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1F099A-37F3-10E6-5D27-8784D1FCD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63" y="2465108"/>
            <a:ext cx="5049614" cy="2314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A7D7AE-039E-826E-4955-17BA615DC9BC}"/>
              </a:ext>
            </a:extLst>
          </p:cNvPr>
          <p:cNvSpPr txBox="1"/>
          <p:nvPr/>
        </p:nvSpPr>
        <p:spPr>
          <a:xfrm>
            <a:off x="2209025" y="1451728"/>
            <a:ext cx="661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example, you created a branch named ‘bugfix’ and made a couple of commits on it. </a:t>
            </a:r>
          </a:p>
        </p:txBody>
      </p:sp>
    </p:spTree>
    <p:extLst>
      <p:ext uri="{BB962C8B-B14F-4D97-AF65-F5344CB8AC3E}">
        <p14:creationId xmlns:p14="http://schemas.microsoft.com/office/powerpoint/2010/main" val="327752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385C-BDEE-D0D1-962C-760A12B72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Branches?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322B7C-1D98-207B-FC77-DB23654C3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63" y="1600130"/>
            <a:ext cx="4698672" cy="13878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A3E634-CF2F-40B6-BCC1-951AFCA05632}"/>
              </a:ext>
            </a:extLst>
          </p:cNvPr>
          <p:cNvSpPr txBox="1"/>
          <p:nvPr/>
        </p:nvSpPr>
        <p:spPr>
          <a:xfrm>
            <a:off x="749806" y="3064241"/>
            <a:ext cx="10534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separated, isolated workspace from the main workspace.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A73E7-5D24-6D0C-8A73-145DB060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63" y="3595784"/>
            <a:ext cx="4792939" cy="1046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8E25C7-D7D2-998C-5A15-346E8E823C0F}"/>
              </a:ext>
            </a:extLst>
          </p:cNvPr>
          <p:cNvSpPr txBox="1"/>
          <p:nvPr/>
        </p:nvSpPr>
        <p:spPr>
          <a:xfrm>
            <a:off x="646111" y="4767398"/>
            <a:ext cx="10732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(e.g.) Create Feature branch to test or develop new features or fix bugs. Once the job is done with the feature branch, it can be merged into the master branch. </a:t>
            </a:r>
          </a:p>
        </p:txBody>
      </p:sp>
    </p:spTree>
    <p:extLst>
      <p:ext uri="{BB962C8B-B14F-4D97-AF65-F5344CB8AC3E}">
        <p14:creationId xmlns:p14="http://schemas.microsoft.com/office/powerpoint/2010/main" val="1999752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BDB07-F6EA-1037-CC9F-F6F297936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Fast-Forward Merge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9A362-484D-F176-AA64-BFA386ACA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634" y="2457695"/>
            <a:ext cx="5526976" cy="2990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91DA6B-4827-18CF-0B05-50DEDBD1E2C2}"/>
              </a:ext>
            </a:extLst>
          </p:cNvPr>
          <p:cNvSpPr txBox="1"/>
          <p:nvPr/>
        </p:nvSpPr>
        <p:spPr>
          <a:xfrm>
            <a:off x="1800519" y="1622415"/>
            <a:ext cx="8408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Bring the master pointer forward to the branch pointer</a:t>
            </a:r>
          </a:p>
        </p:txBody>
      </p:sp>
    </p:spTree>
    <p:extLst>
      <p:ext uri="{BB962C8B-B14F-4D97-AF65-F5344CB8AC3E}">
        <p14:creationId xmlns:p14="http://schemas.microsoft.com/office/powerpoint/2010/main" val="123754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B29D1-7F04-07F3-F704-E563C6CA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60" y="1493613"/>
            <a:ext cx="3043272" cy="92907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1BCE2CE-6C18-E479-AE0C-7BB61E0420E1}"/>
              </a:ext>
            </a:extLst>
          </p:cNvPr>
          <p:cNvSpPr/>
          <p:nvPr/>
        </p:nvSpPr>
        <p:spPr>
          <a:xfrm>
            <a:off x="4402318" y="1800520"/>
            <a:ext cx="282804" cy="2922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750C2-C43E-0BA7-E009-E9BD300AD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30" y="1493613"/>
            <a:ext cx="3226240" cy="890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1C15C8-39F0-D0EA-C285-E996092C7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279" y="3272985"/>
            <a:ext cx="3320341" cy="1028389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2FDD8F22-B2C9-F103-AA7E-806B423A911D}"/>
              </a:ext>
            </a:extLst>
          </p:cNvPr>
          <p:cNvSpPr/>
          <p:nvPr/>
        </p:nvSpPr>
        <p:spPr>
          <a:xfrm>
            <a:off x="6275294" y="2698376"/>
            <a:ext cx="367553" cy="2599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5CB34-5E47-3FA0-ED3B-8F2DD350F02C}"/>
              </a:ext>
            </a:extLst>
          </p:cNvPr>
          <p:cNvSpPr txBox="1"/>
          <p:nvPr/>
        </p:nvSpPr>
        <p:spPr>
          <a:xfrm>
            <a:off x="4685122" y="4455459"/>
            <a:ext cx="548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simply rename </a:t>
            </a:r>
            <a:r>
              <a:rPr lang="en-US" i="1" dirty="0">
                <a:solidFill>
                  <a:srgbClr val="92D050"/>
                </a:solidFill>
              </a:rPr>
              <a:t>bugfix</a:t>
            </a:r>
            <a:r>
              <a:rPr lang="en-US" dirty="0"/>
              <a:t> to </a:t>
            </a:r>
            <a:r>
              <a:rPr lang="en-US" i="1" dirty="0">
                <a:solidFill>
                  <a:srgbClr val="92D050"/>
                </a:solidFill>
              </a:rPr>
              <a:t>master</a:t>
            </a:r>
            <a:r>
              <a:rPr lang="en-US" dirty="0"/>
              <a:t>.</a:t>
            </a:r>
          </a:p>
          <a:p>
            <a:r>
              <a:rPr lang="en-US" dirty="0"/>
              <a:t>Then we can simply remove the </a:t>
            </a:r>
            <a:r>
              <a:rPr lang="en-US" i="1" dirty="0">
                <a:solidFill>
                  <a:srgbClr val="92D050"/>
                </a:solidFill>
              </a:rPr>
              <a:t>bugfix</a:t>
            </a:r>
            <a:r>
              <a:rPr lang="en-US" dirty="0"/>
              <a:t> pointer. </a:t>
            </a:r>
          </a:p>
        </p:txBody>
      </p:sp>
    </p:spTree>
    <p:extLst>
      <p:ext uri="{BB962C8B-B14F-4D97-AF65-F5344CB8AC3E}">
        <p14:creationId xmlns:p14="http://schemas.microsoft.com/office/powerpoint/2010/main" val="1552991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E5F2D-34CC-5496-B1ED-1A188C8F4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3-Way Merge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E4FE8-118A-052D-EA18-47C6D93C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92" y="1853248"/>
            <a:ext cx="5596777" cy="3478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D77088-51E8-0D7F-52FD-30B432923A22}"/>
              </a:ext>
            </a:extLst>
          </p:cNvPr>
          <p:cNvSpPr txBox="1"/>
          <p:nvPr/>
        </p:nvSpPr>
        <p:spPr>
          <a:xfrm>
            <a:off x="6881567" y="2084092"/>
            <a:ext cx="44757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After branching, </a:t>
            </a:r>
            <a:r>
              <a:rPr lang="en-US" sz="2000" i="1" dirty="0">
                <a:solidFill>
                  <a:srgbClr val="92D050"/>
                </a:solidFill>
              </a:rPr>
              <a:t>bugfix</a:t>
            </a:r>
            <a:r>
              <a:rPr lang="en-US" sz="2000" dirty="0"/>
              <a:t> branch has two additional commits, and </a:t>
            </a:r>
            <a:r>
              <a:rPr lang="en-US" sz="2000" i="1" dirty="0">
                <a:solidFill>
                  <a:srgbClr val="92D050"/>
                </a:solidFill>
              </a:rPr>
              <a:t>master</a:t>
            </a:r>
            <a:r>
              <a:rPr lang="en-US" sz="2000" dirty="0"/>
              <a:t> branch as an additional commit.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Two branches diverged.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this case, you cannot simply move </a:t>
            </a:r>
            <a:r>
              <a:rPr lang="en-US" sz="2000" i="1" dirty="0">
                <a:solidFill>
                  <a:srgbClr val="92D050"/>
                </a:solidFill>
              </a:rPr>
              <a:t>master</a:t>
            </a:r>
            <a:r>
              <a:rPr lang="en-US" sz="2000" dirty="0"/>
              <a:t> forward. </a:t>
            </a:r>
          </a:p>
        </p:txBody>
      </p:sp>
    </p:spTree>
    <p:extLst>
      <p:ext uri="{BB962C8B-B14F-4D97-AF65-F5344CB8AC3E}">
        <p14:creationId xmlns:p14="http://schemas.microsoft.com/office/powerpoint/2010/main" val="2744211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A5CC15-934D-E871-6A2C-4E839249801A}"/>
              </a:ext>
            </a:extLst>
          </p:cNvPr>
          <p:cNvSpPr txBox="1"/>
          <p:nvPr/>
        </p:nvSpPr>
        <p:spPr>
          <a:xfrm>
            <a:off x="7748833" y="2084092"/>
            <a:ext cx="36085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this case, git creates a new commit to combine the changes from these two branches.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is called 3-way merge because it is based on three different commits.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1A6A3E-D005-5380-46E0-36801E2A9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23" y="1931997"/>
            <a:ext cx="7113898" cy="313744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6A65028-5494-9BC5-3FEB-182EB0A55391}"/>
              </a:ext>
            </a:extLst>
          </p:cNvPr>
          <p:cNvSpPr/>
          <p:nvPr/>
        </p:nvSpPr>
        <p:spPr>
          <a:xfrm>
            <a:off x="2408307" y="2693708"/>
            <a:ext cx="754145" cy="7352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F323B7-1C87-5EAD-C756-2FC00D458A66}"/>
              </a:ext>
            </a:extLst>
          </p:cNvPr>
          <p:cNvSpPr/>
          <p:nvPr/>
        </p:nvSpPr>
        <p:spPr>
          <a:xfrm>
            <a:off x="3395535" y="2693709"/>
            <a:ext cx="754145" cy="7352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6E432C-F1EE-8AB5-2D6D-CD066404AAF6}"/>
              </a:ext>
            </a:extLst>
          </p:cNvPr>
          <p:cNvSpPr/>
          <p:nvPr/>
        </p:nvSpPr>
        <p:spPr>
          <a:xfrm>
            <a:off x="4386927" y="3500718"/>
            <a:ext cx="754145" cy="7352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66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B8C6-3528-DED4-4FE7-49D171919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1DB9E-D169-FA83-A415-DCFEC9727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Fast-Forward (if branches have not diverged)</a:t>
            </a:r>
          </a:p>
          <a:p>
            <a:r>
              <a:rPr lang="en-US" sz="2400" dirty="0"/>
              <a:t>3-way (if branches have diverged)</a:t>
            </a:r>
          </a:p>
        </p:txBody>
      </p:sp>
    </p:spTree>
    <p:extLst>
      <p:ext uri="{BB962C8B-B14F-4D97-AF65-F5344CB8AC3E}">
        <p14:creationId xmlns:p14="http://schemas.microsoft.com/office/powerpoint/2010/main" val="1942290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F56E-4C30-6D9D-FC2E-3033DA41C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Fast-Forward Merge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C5911-5487-7BCE-F0B5-50570645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67" y="1553446"/>
            <a:ext cx="6894632" cy="4069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B3D5D6-1480-64E5-8136-C07F12CB301D}"/>
              </a:ext>
            </a:extLst>
          </p:cNvPr>
          <p:cNvSpPr txBox="1"/>
          <p:nvPr/>
        </p:nvSpPr>
        <p:spPr>
          <a:xfrm>
            <a:off x="7899662" y="1932495"/>
            <a:ext cx="3714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>
                <a:solidFill>
                  <a:srgbClr val="92D050"/>
                </a:solidFill>
              </a:rPr>
              <a:t>bugfix/signup-form </a:t>
            </a:r>
            <a:r>
              <a:rPr lang="en-US" dirty="0"/>
              <a:t>branch is one commit ahead of </a:t>
            </a:r>
            <a:r>
              <a:rPr lang="en-US" i="1" dirty="0">
                <a:solidFill>
                  <a:srgbClr val="92D050"/>
                </a:solidFill>
              </a:rPr>
              <a:t>master</a:t>
            </a:r>
            <a:r>
              <a:rPr lang="en-US" dirty="0"/>
              <a:t> branch. </a:t>
            </a:r>
          </a:p>
        </p:txBody>
      </p:sp>
    </p:spTree>
    <p:extLst>
      <p:ext uri="{BB962C8B-B14F-4D97-AF65-F5344CB8AC3E}">
        <p14:creationId xmlns:p14="http://schemas.microsoft.com/office/powerpoint/2010/main" val="3646854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912AF-0F4A-8F85-F388-C9A8B5C6C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14" y="903297"/>
            <a:ext cx="8400000" cy="5638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AFC64C-0AD5-FE5E-636C-2B623FB6DD7C}"/>
              </a:ext>
            </a:extLst>
          </p:cNvPr>
          <p:cNvSpPr txBox="1"/>
          <p:nvPr/>
        </p:nvSpPr>
        <p:spPr>
          <a:xfrm>
            <a:off x="8670615" y="1414021"/>
            <a:ext cx="30563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was uncommitted changes in master branch.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discard the changes using ‘restore’ command.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FC5071-E4C5-2AEA-5F83-C4CD9CA1F798}"/>
              </a:ext>
            </a:extLst>
          </p:cNvPr>
          <p:cNvSpPr txBox="1"/>
          <p:nvPr/>
        </p:nvSpPr>
        <p:spPr>
          <a:xfrm>
            <a:off x="8670614" y="4055097"/>
            <a:ext cx="32507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they have not diverged.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we can merge them using Fast-Forward method. </a:t>
            </a:r>
          </a:p>
        </p:txBody>
      </p:sp>
    </p:spTree>
    <p:extLst>
      <p:ext uri="{BB962C8B-B14F-4D97-AF65-F5344CB8AC3E}">
        <p14:creationId xmlns:p14="http://schemas.microsoft.com/office/powerpoint/2010/main" val="1463740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A5A3E0-C779-611F-68E4-503CD0F7E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39" y="870606"/>
            <a:ext cx="8390476" cy="5638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DB54C7-679A-0C29-377E-8F5E95B3ADFA}"/>
              </a:ext>
            </a:extLst>
          </p:cNvPr>
          <p:cNvSpPr txBox="1"/>
          <p:nvPr/>
        </p:nvSpPr>
        <p:spPr>
          <a:xfrm>
            <a:off x="8670615" y="1414021"/>
            <a:ext cx="30563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see that the </a:t>
            </a:r>
            <a:r>
              <a:rPr lang="en-US" i="1" dirty="0">
                <a:solidFill>
                  <a:srgbClr val="92D050"/>
                </a:solidFill>
              </a:rPr>
              <a:t>master</a:t>
            </a:r>
            <a:r>
              <a:rPr lang="en-US" dirty="0"/>
              <a:t> pointer moved forward.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two branches are pointing to the same commit, which is the most recent commit. </a:t>
            </a:r>
          </a:p>
        </p:txBody>
      </p:sp>
    </p:spTree>
    <p:extLst>
      <p:ext uri="{BB962C8B-B14F-4D97-AF65-F5344CB8AC3E}">
        <p14:creationId xmlns:p14="http://schemas.microsoft.com/office/powerpoint/2010/main" val="783599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936D-BA31-7138-CB97-7AEC52FC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 Fast-Forward Option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678DB1-FCE2-DE66-FBD4-EB6AFEBF15EF}"/>
              </a:ext>
            </a:extLst>
          </p:cNvPr>
          <p:cNvSpPr txBox="1"/>
          <p:nvPr/>
        </p:nvSpPr>
        <p:spPr>
          <a:xfrm>
            <a:off x="8003358" y="2243579"/>
            <a:ext cx="3475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using </a:t>
            </a:r>
            <a:r>
              <a:rPr lang="en-US" i="1" dirty="0">
                <a:solidFill>
                  <a:srgbClr val="92D050"/>
                </a:solidFill>
              </a:rPr>
              <a:t>switch</a:t>
            </a:r>
            <a:r>
              <a:rPr lang="en-US" dirty="0"/>
              <a:t> command, you can create a new branch and switch to the branch at the same time.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C83A95-BCB7-8023-5DF0-81CCB7537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07" y="2243579"/>
            <a:ext cx="6993164" cy="4270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1BC0EF-303C-EF8F-B663-FB67FFC1991D}"/>
              </a:ext>
            </a:extLst>
          </p:cNvPr>
          <p:cNvSpPr txBox="1"/>
          <p:nvPr/>
        </p:nvSpPr>
        <p:spPr>
          <a:xfrm>
            <a:off x="8003358" y="4168218"/>
            <a:ext cx="3268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make some changes on the new branch. </a:t>
            </a:r>
          </a:p>
        </p:txBody>
      </p:sp>
    </p:spTree>
    <p:extLst>
      <p:ext uri="{BB962C8B-B14F-4D97-AF65-F5344CB8AC3E}">
        <p14:creationId xmlns:p14="http://schemas.microsoft.com/office/powerpoint/2010/main" val="468456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281A21-4FCA-7C1B-7DD3-70DD34D33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60" y="1489263"/>
            <a:ext cx="7826754" cy="47795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2E3B6D-13E4-D058-149E-06CE994E402D}"/>
              </a:ext>
            </a:extLst>
          </p:cNvPr>
          <p:cNvSpPr txBox="1"/>
          <p:nvPr/>
        </p:nvSpPr>
        <p:spPr>
          <a:xfrm>
            <a:off x="8285214" y="2372690"/>
            <a:ext cx="32682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committing the changes, new branch is one commit ahead of </a:t>
            </a:r>
            <a:r>
              <a:rPr lang="en-US" i="1" dirty="0">
                <a:solidFill>
                  <a:srgbClr val="92D050"/>
                </a:solidFill>
              </a:rPr>
              <a:t>master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drop the old bugfix branch.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merge the </a:t>
            </a:r>
            <a:r>
              <a:rPr lang="en-US" i="1" dirty="0">
                <a:solidFill>
                  <a:srgbClr val="92D050"/>
                </a:solidFill>
              </a:rPr>
              <a:t>master</a:t>
            </a:r>
            <a:r>
              <a:rPr lang="en-US" dirty="0"/>
              <a:t> and </a:t>
            </a:r>
            <a:r>
              <a:rPr lang="en-US" i="1" dirty="0">
                <a:solidFill>
                  <a:srgbClr val="92D050"/>
                </a:solidFill>
              </a:rPr>
              <a:t>bugfix/login-form</a:t>
            </a:r>
            <a:r>
              <a:rPr lang="en-US" dirty="0"/>
              <a:t> branches with no Fast-Forward option. </a:t>
            </a:r>
          </a:p>
        </p:txBody>
      </p:sp>
    </p:spTree>
    <p:extLst>
      <p:ext uri="{BB962C8B-B14F-4D97-AF65-F5344CB8AC3E}">
        <p14:creationId xmlns:p14="http://schemas.microsoft.com/office/powerpoint/2010/main" val="3168191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C235-EA89-08D9-6EE6-1B3B2B96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Branches?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FF62A-94C1-13F5-6476-62175F999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Branching allows us to work on different work items without messing with the main line of work. </a:t>
            </a:r>
          </a:p>
          <a:p>
            <a:r>
              <a:rPr lang="en-US" dirty="0"/>
              <a:t>We can keep the main line as stable as possible, so we can release it anytime. </a:t>
            </a:r>
          </a:p>
          <a:p>
            <a:r>
              <a:rPr lang="en-US" dirty="0"/>
              <a:t>Anyone joining the team can start off on a stable codebase. </a:t>
            </a:r>
          </a:p>
        </p:txBody>
      </p:sp>
    </p:spTree>
    <p:extLst>
      <p:ext uri="{BB962C8B-B14F-4D97-AF65-F5344CB8AC3E}">
        <p14:creationId xmlns:p14="http://schemas.microsoft.com/office/powerpoint/2010/main" val="2443207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18CD8-F1BE-80AD-1B34-8974CC9D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80" y="1055354"/>
            <a:ext cx="8390476" cy="5123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962776-F62C-B08E-4F68-5696BE1CFB89}"/>
              </a:ext>
            </a:extLst>
          </p:cNvPr>
          <p:cNvSpPr txBox="1"/>
          <p:nvPr/>
        </p:nvSpPr>
        <p:spPr>
          <a:xfrm>
            <a:off x="8823489" y="1498862"/>
            <a:ext cx="277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Switch to </a:t>
            </a:r>
            <a:r>
              <a:rPr lang="en-US" i="1" dirty="0">
                <a:solidFill>
                  <a:srgbClr val="92D050"/>
                </a:solidFill>
              </a:rPr>
              <a:t>master</a:t>
            </a:r>
            <a:r>
              <a:rPr lang="en-US" dirty="0"/>
              <a:t> first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DAED4-5775-4C99-0B2C-1113F3375B84}"/>
              </a:ext>
            </a:extLst>
          </p:cNvPr>
          <p:cNvSpPr txBox="1"/>
          <p:nvPr/>
        </p:nvSpPr>
        <p:spPr>
          <a:xfrm>
            <a:off x="8823489" y="2176529"/>
            <a:ext cx="27714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merge the </a:t>
            </a:r>
            <a:r>
              <a:rPr lang="en-US" i="1" dirty="0">
                <a:solidFill>
                  <a:srgbClr val="92D050"/>
                </a:solidFill>
              </a:rPr>
              <a:t>bugfix/login-form </a:t>
            </a:r>
            <a:r>
              <a:rPr lang="en-US" dirty="0"/>
              <a:t>branch using ‘</a:t>
            </a:r>
            <a:r>
              <a:rPr lang="en-US" i="1" dirty="0">
                <a:solidFill>
                  <a:srgbClr val="92D050"/>
                </a:solidFill>
              </a:rPr>
              <a:t>--no-ff</a:t>
            </a:r>
            <a:r>
              <a:rPr lang="en-US" dirty="0"/>
              <a:t>’ option, it will merge two branches by creating a new commit. And, it will launch VS Code so that you can edit the merge message. </a:t>
            </a:r>
          </a:p>
        </p:txBody>
      </p:sp>
    </p:spTree>
    <p:extLst>
      <p:ext uri="{BB962C8B-B14F-4D97-AF65-F5344CB8AC3E}">
        <p14:creationId xmlns:p14="http://schemas.microsoft.com/office/powerpoint/2010/main" val="3308302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DC4058-1271-C524-4CF1-2A43DF701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62" y="867095"/>
            <a:ext cx="8390476" cy="5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69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E1360A-095B-2CA6-D363-E5421A832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398" y="949204"/>
            <a:ext cx="6693031" cy="17909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8467E-A207-D640-EC69-3CB2720C71D3}"/>
              </a:ext>
            </a:extLst>
          </p:cNvPr>
          <p:cNvSpPr txBox="1"/>
          <p:nvPr/>
        </p:nvSpPr>
        <p:spPr>
          <a:xfrm>
            <a:off x="1687398" y="292231"/>
            <a:ext cx="6693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Merging with </a:t>
            </a:r>
            <a:r>
              <a:rPr lang="en-US" sz="2800" b="1" i="1" dirty="0">
                <a:solidFill>
                  <a:srgbClr val="92D050"/>
                </a:solidFill>
              </a:rPr>
              <a:t>--no-ff </a:t>
            </a:r>
            <a:r>
              <a:rPr lang="en-US" sz="2800" dirty="0"/>
              <a:t>option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A30C12-A0F5-647F-2D22-17EDAC919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462" y="3027836"/>
            <a:ext cx="5165889" cy="3069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A3ABB4-EB9F-F549-5413-FC2776BF3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05" y="3027836"/>
            <a:ext cx="4540438" cy="276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55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01E826-6182-006C-E827-6AD2F995C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59" y="1803223"/>
            <a:ext cx="6390476" cy="857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0EBDD3-77DD-9F7B-51E9-05AD7324AE27}"/>
              </a:ext>
            </a:extLst>
          </p:cNvPr>
          <p:cNvSpPr txBox="1"/>
          <p:nvPr/>
        </p:nvSpPr>
        <p:spPr>
          <a:xfrm>
            <a:off x="2231459" y="2931736"/>
            <a:ext cx="63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your team doesn’t allow fast-forward merge, you can change the configuration using the above command. </a:t>
            </a:r>
          </a:p>
        </p:txBody>
      </p:sp>
    </p:spTree>
    <p:extLst>
      <p:ext uri="{BB962C8B-B14F-4D97-AF65-F5344CB8AC3E}">
        <p14:creationId xmlns:p14="http://schemas.microsoft.com/office/powerpoint/2010/main" val="629015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571E-7486-60F9-803D-169656EF5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3-Way Merges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F8EFA-B8F4-ECD9-8942-778228A64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432704"/>
            <a:ext cx="8390476" cy="5123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A8F70B-1953-2EA8-6C54-9794EC45BB71}"/>
              </a:ext>
            </a:extLst>
          </p:cNvPr>
          <p:cNvSpPr txBox="1"/>
          <p:nvPr/>
        </p:nvSpPr>
        <p:spPr>
          <a:xfrm>
            <a:off x="9209988" y="1998483"/>
            <a:ext cx="2507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status – three branches </a:t>
            </a:r>
          </a:p>
        </p:txBody>
      </p:sp>
    </p:spTree>
    <p:extLst>
      <p:ext uri="{BB962C8B-B14F-4D97-AF65-F5344CB8AC3E}">
        <p14:creationId xmlns:p14="http://schemas.microsoft.com/office/powerpoint/2010/main" val="1337089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269CB9-5842-EADC-52B9-B9BB6592D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0" y="1131045"/>
            <a:ext cx="8390476" cy="5123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5B669F-0EDF-D861-4C72-5EE20F6ACFDF}"/>
              </a:ext>
            </a:extLst>
          </p:cNvPr>
          <p:cNvSpPr txBox="1"/>
          <p:nvPr/>
        </p:nvSpPr>
        <p:spPr>
          <a:xfrm>
            <a:off x="9075180" y="1564850"/>
            <a:ext cx="2830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branch and switch to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E9BC5-5CAD-12F2-4E5C-650CB3BDD85E}"/>
              </a:ext>
            </a:extLst>
          </p:cNvPr>
          <p:cNvSpPr txBox="1"/>
          <p:nvPr/>
        </p:nvSpPr>
        <p:spPr>
          <a:xfrm>
            <a:off x="9075180" y="2641077"/>
            <a:ext cx="2830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new branch and master branches point to the last commit. </a:t>
            </a:r>
          </a:p>
        </p:txBody>
      </p:sp>
    </p:spTree>
    <p:extLst>
      <p:ext uri="{BB962C8B-B14F-4D97-AF65-F5344CB8AC3E}">
        <p14:creationId xmlns:p14="http://schemas.microsoft.com/office/powerpoint/2010/main" val="395273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069858-C89D-501D-0A81-D208434DE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17" y="1206460"/>
            <a:ext cx="8390476" cy="5123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E5D26E-6D27-F9E6-1BB3-8964386855F2}"/>
              </a:ext>
            </a:extLst>
          </p:cNvPr>
          <p:cNvSpPr txBox="1"/>
          <p:nvPr/>
        </p:nvSpPr>
        <p:spPr>
          <a:xfrm>
            <a:off x="9009193" y="1604129"/>
            <a:ext cx="2830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file in the new branch.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Commit the changes.</a:t>
            </a:r>
          </a:p>
        </p:txBody>
      </p:sp>
    </p:spTree>
    <p:extLst>
      <p:ext uri="{BB962C8B-B14F-4D97-AF65-F5344CB8AC3E}">
        <p14:creationId xmlns:p14="http://schemas.microsoft.com/office/powerpoint/2010/main" val="819349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4DE07-2061-3728-2C2C-549D2014A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33" y="1329007"/>
            <a:ext cx="8390476" cy="5123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506D12-C279-EAD0-E35B-DBA7528E385B}"/>
              </a:ext>
            </a:extLst>
          </p:cNvPr>
          <p:cNvSpPr txBox="1"/>
          <p:nvPr/>
        </p:nvSpPr>
        <p:spPr>
          <a:xfrm>
            <a:off x="8924352" y="1594702"/>
            <a:ext cx="2830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the new branch points to the last commit.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master branch points to the previous commit.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diverge yet. </a:t>
            </a:r>
          </a:p>
        </p:txBody>
      </p:sp>
    </p:spTree>
    <p:extLst>
      <p:ext uri="{BB962C8B-B14F-4D97-AF65-F5344CB8AC3E}">
        <p14:creationId xmlns:p14="http://schemas.microsoft.com/office/powerpoint/2010/main" val="360917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2A6406-EB48-6F4E-676A-7F5E55F0F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83" y="1329470"/>
            <a:ext cx="8390476" cy="5123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2E8BA8-6409-E663-E621-CEBCDF9354FF}"/>
              </a:ext>
            </a:extLst>
          </p:cNvPr>
          <p:cNvSpPr txBox="1"/>
          <p:nvPr/>
        </p:nvSpPr>
        <p:spPr>
          <a:xfrm>
            <a:off x="9059159" y="1706252"/>
            <a:ext cx="26300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make two branches diverged, switch to the </a:t>
            </a:r>
            <a:r>
              <a:rPr lang="en-US" i="1" dirty="0">
                <a:solidFill>
                  <a:srgbClr val="92D050"/>
                </a:solidFill>
              </a:rPr>
              <a:t>master</a:t>
            </a:r>
            <a:r>
              <a:rPr lang="en-US" dirty="0"/>
              <a:t> branch and make some changes. </a:t>
            </a:r>
          </a:p>
        </p:txBody>
      </p:sp>
    </p:spTree>
    <p:extLst>
      <p:ext uri="{BB962C8B-B14F-4D97-AF65-F5344CB8AC3E}">
        <p14:creationId xmlns:p14="http://schemas.microsoft.com/office/powerpoint/2010/main" val="14965203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11A91F-0956-B84C-7058-76DA0A707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65"/>
          <a:stretch/>
        </p:blipFill>
        <p:spPr>
          <a:xfrm>
            <a:off x="591683" y="1999129"/>
            <a:ext cx="8400000" cy="3614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B370FF-DC80-408D-77E8-0662E4C014B5}"/>
              </a:ext>
            </a:extLst>
          </p:cNvPr>
          <p:cNvSpPr txBox="1"/>
          <p:nvPr/>
        </p:nvSpPr>
        <p:spPr>
          <a:xfrm>
            <a:off x="8970239" y="2882826"/>
            <a:ext cx="2630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stage the changes and commit them. </a:t>
            </a:r>
          </a:p>
        </p:txBody>
      </p:sp>
    </p:spTree>
    <p:extLst>
      <p:ext uri="{BB962C8B-B14F-4D97-AF65-F5344CB8AC3E}">
        <p14:creationId xmlns:p14="http://schemas.microsoft.com/office/powerpoint/2010/main" val="727977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540B1-0943-9703-BC1B-71F07D86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Branches are Different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46D1F-82B2-84AF-CBED-426CF6BE1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(e.g.) Subversion creates a copy of the entire working directory and stores it somewhere else. </a:t>
            </a:r>
          </a:p>
          <a:p>
            <a:pPr lvl="1"/>
            <a:r>
              <a:rPr lang="en-US" dirty="0"/>
              <a:t>It is slow and takes a lot of space. </a:t>
            </a:r>
          </a:p>
          <a:p>
            <a:pPr lvl="1"/>
            <a:endParaRPr lang="en-US" dirty="0"/>
          </a:p>
          <a:p>
            <a:r>
              <a:rPr lang="en-US" dirty="0"/>
              <a:t>Git branch is just a pointer to a commit, and the </a:t>
            </a:r>
            <a:r>
              <a:rPr lang="en-US" i="1" dirty="0">
                <a:solidFill>
                  <a:srgbClr val="92D050"/>
                </a:solidFill>
              </a:rPr>
              <a:t>master</a:t>
            </a:r>
            <a:r>
              <a:rPr lang="en-US" dirty="0"/>
              <a:t> branch is just a pointer to the last commit in the main line of work. </a:t>
            </a:r>
          </a:p>
          <a:p>
            <a:r>
              <a:rPr lang="en-US" dirty="0"/>
              <a:t>As we make new commits, get this pointer forward automatically.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B70B6-AC1B-3AC1-86A5-B4265849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100" y="2470926"/>
            <a:ext cx="4508584" cy="958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AFFA87-E5E3-B405-5A53-C45302683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933" y="4947478"/>
            <a:ext cx="2914227" cy="138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99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CE1ACB-56E2-1221-A309-8E0614252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89" y="1223279"/>
            <a:ext cx="8457143" cy="5123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8E598D-6245-EE08-63BA-018BF119A387}"/>
              </a:ext>
            </a:extLst>
          </p:cNvPr>
          <p:cNvSpPr txBox="1"/>
          <p:nvPr/>
        </p:nvSpPr>
        <p:spPr>
          <a:xfrm>
            <a:off x="9049732" y="2450969"/>
            <a:ext cx="2754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two branches have diverged.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use 3-way merge. </a:t>
            </a:r>
          </a:p>
        </p:txBody>
      </p:sp>
    </p:spTree>
    <p:extLst>
      <p:ext uri="{BB962C8B-B14F-4D97-AF65-F5344CB8AC3E}">
        <p14:creationId xmlns:p14="http://schemas.microsoft.com/office/powerpoint/2010/main" val="4076769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22D04-8813-A447-D110-29203D2B9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87" y="1121618"/>
            <a:ext cx="8390476" cy="5123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A0197C-7183-16DC-206D-1D124884F88B}"/>
              </a:ext>
            </a:extLst>
          </p:cNvPr>
          <p:cNvSpPr txBox="1"/>
          <p:nvPr/>
        </p:nvSpPr>
        <p:spPr>
          <a:xfrm>
            <a:off x="8993171" y="1583703"/>
            <a:ext cx="28563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master branch, if you merge them, 3-way merge method is applied.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it will launch VS Code to allow you to edit the merge message.</a:t>
            </a:r>
          </a:p>
        </p:txBody>
      </p:sp>
    </p:spTree>
    <p:extLst>
      <p:ext uri="{BB962C8B-B14F-4D97-AF65-F5344CB8AC3E}">
        <p14:creationId xmlns:p14="http://schemas.microsoft.com/office/powerpoint/2010/main" val="18837295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964299-9440-5129-784A-772DADB214E5}"/>
              </a:ext>
            </a:extLst>
          </p:cNvPr>
          <p:cNvSpPr txBox="1"/>
          <p:nvPr/>
        </p:nvSpPr>
        <p:spPr>
          <a:xfrm>
            <a:off x="8955464" y="1838227"/>
            <a:ext cx="2844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you will see that 3-way merge was done successfully.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901C81-E10A-160C-C3A1-14BE79831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15" y="1225313"/>
            <a:ext cx="8390476" cy="5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664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5C99-1263-037B-3D64-E6477F83E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the Merged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0EE533-B891-ADB9-0030-332E2F20A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74" y="2051207"/>
            <a:ext cx="8390476" cy="3066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BB50D7-A391-6D13-45B2-6ABDBABC1A63}"/>
              </a:ext>
            </a:extLst>
          </p:cNvPr>
          <p:cNvSpPr txBox="1"/>
          <p:nvPr/>
        </p:nvSpPr>
        <p:spPr>
          <a:xfrm>
            <a:off x="8880050" y="2300141"/>
            <a:ext cx="2844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three branches were merged to the aster branch, and they can be safely removed. </a:t>
            </a:r>
          </a:p>
        </p:txBody>
      </p:sp>
    </p:spTree>
    <p:extLst>
      <p:ext uri="{BB962C8B-B14F-4D97-AF65-F5344CB8AC3E}">
        <p14:creationId xmlns:p14="http://schemas.microsoft.com/office/powerpoint/2010/main" val="3740572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4853D6-0A9F-CDD2-6877-E08CE35FF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75"/>
          <a:stretch/>
        </p:blipFill>
        <p:spPr>
          <a:xfrm>
            <a:off x="295987" y="1730188"/>
            <a:ext cx="8390476" cy="226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5E9079-2DF5-48EE-98A1-98745EA8B5A4}"/>
              </a:ext>
            </a:extLst>
          </p:cNvPr>
          <p:cNvSpPr txBox="1"/>
          <p:nvPr/>
        </p:nvSpPr>
        <p:spPr>
          <a:xfrm>
            <a:off x="8686463" y="1814480"/>
            <a:ext cx="320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delete them by using </a:t>
            </a:r>
            <a:r>
              <a:rPr lang="en-US" b="1" i="1" dirty="0">
                <a:solidFill>
                  <a:srgbClr val="92D050"/>
                </a:solidFill>
              </a:rPr>
              <a:t>–d</a:t>
            </a:r>
            <a:r>
              <a:rPr lang="en-US" dirty="0"/>
              <a:t> option.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C7C749-AC6F-71C7-C7C8-2F7FA3D24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87" y="4217684"/>
            <a:ext cx="8390476" cy="1866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564AB8-E049-7C4F-61A2-BC3C1F0EAD9A}"/>
              </a:ext>
            </a:extLst>
          </p:cNvPr>
          <p:cNvSpPr txBox="1"/>
          <p:nvPr/>
        </p:nvSpPr>
        <p:spPr>
          <a:xfrm>
            <a:off x="8686463" y="4330025"/>
            <a:ext cx="3209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also can see the unmerged branches using ‘</a:t>
            </a:r>
            <a:r>
              <a:rPr lang="en-US" i="1" dirty="0">
                <a:solidFill>
                  <a:srgbClr val="92D050"/>
                </a:solidFill>
              </a:rPr>
              <a:t>--no-merged</a:t>
            </a:r>
            <a:r>
              <a:rPr lang="en-US" dirty="0"/>
              <a:t>’ option.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Currently, there is no unmerged branches.</a:t>
            </a:r>
          </a:p>
        </p:txBody>
      </p:sp>
    </p:spTree>
    <p:extLst>
      <p:ext uri="{BB962C8B-B14F-4D97-AF65-F5344CB8AC3E}">
        <p14:creationId xmlns:p14="http://schemas.microsoft.com/office/powerpoint/2010/main" val="67211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3D53-97F9-2A8B-C5A3-5297E853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F765A-F632-DC42-BA02-FE1E3006F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Conflicts</a:t>
            </a:r>
          </a:p>
          <a:p>
            <a:pPr lvl="1"/>
            <a:r>
              <a:rPr lang="en-US" dirty="0"/>
              <a:t>Change1, Change2 on the same file.</a:t>
            </a:r>
          </a:p>
          <a:p>
            <a:pPr lvl="1"/>
            <a:r>
              <a:rPr lang="en-US" dirty="0"/>
              <a:t>Change and Delete</a:t>
            </a:r>
          </a:p>
          <a:p>
            <a:pPr lvl="1"/>
            <a:r>
              <a:rPr lang="en-US" dirty="0"/>
              <a:t>Add1 and Add2 using the same filename. </a:t>
            </a:r>
          </a:p>
        </p:txBody>
      </p:sp>
    </p:spTree>
    <p:extLst>
      <p:ext uri="{BB962C8B-B14F-4D97-AF65-F5344CB8AC3E}">
        <p14:creationId xmlns:p14="http://schemas.microsoft.com/office/powerpoint/2010/main" val="5727206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BEF84-8F6C-8953-5F11-D6F614545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CB090-B086-1756-D0D2-7E5E0FA46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87" y="1643462"/>
            <a:ext cx="8390476" cy="4952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41E961-E6F7-E7C4-CD16-7B0D3FC9AA72}"/>
              </a:ext>
            </a:extLst>
          </p:cNvPr>
          <p:cNvSpPr txBox="1"/>
          <p:nvPr/>
        </p:nvSpPr>
        <p:spPr>
          <a:xfrm>
            <a:off x="8790158" y="1973324"/>
            <a:ext cx="3209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branch named ‘</a:t>
            </a:r>
            <a:r>
              <a:rPr lang="en-US" i="1" dirty="0">
                <a:solidFill>
                  <a:srgbClr val="92D050"/>
                </a:solidFill>
              </a:rPr>
              <a:t>bugfix/change-password</a:t>
            </a:r>
            <a:r>
              <a:rPr lang="en-US" dirty="0"/>
              <a:t>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make some changes in a file.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998DF2-EF97-A117-B7F0-208AD712D0FD}"/>
              </a:ext>
            </a:extLst>
          </p:cNvPr>
          <p:cNvCxnSpPr/>
          <p:nvPr/>
        </p:nvCxnSpPr>
        <p:spPr>
          <a:xfrm>
            <a:off x="502024" y="3083860"/>
            <a:ext cx="17839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7776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1704A2-2888-9E5C-5D27-8ED0A8B76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16"/>
          <a:stretch/>
        </p:blipFill>
        <p:spPr>
          <a:xfrm>
            <a:off x="399682" y="1658470"/>
            <a:ext cx="8390476" cy="2955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C6EFDB-B2DA-E32E-B3F4-7114AF2BC6A4}"/>
              </a:ext>
            </a:extLst>
          </p:cNvPr>
          <p:cNvSpPr txBox="1"/>
          <p:nvPr/>
        </p:nvSpPr>
        <p:spPr>
          <a:xfrm>
            <a:off x="8790158" y="1973324"/>
            <a:ext cx="320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Stage and commit the changes.</a:t>
            </a:r>
          </a:p>
        </p:txBody>
      </p:sp>
    </p:spTree>
    <p:extLst>
      <p:ext uri="{BB962C8B-B14F-4D97-AF65-F5344CB8AC3E}">
        <p14:creationId xmlns:p14="http://schemas.microsoft.com/office/powerpoint/2010/main" val="25714418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C6EFDB-B2DA-E32E-B3F4-7114AF2BC6A4}"/>
              </a:ext>
            </a:extLst>
          </p:cNvPr>
          <p:cNvSpPr txBox="1"/>
          <p:nvPr/>
        </p:nvSpPr>
        <p:spPr>
          <a:xfrm>
            <a:off x="8790158" y="1973324"/>
            <a:ext cx="3209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 to the master branch and modify the same file, change-password.txt.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0287F-2417-E6C4-3E0C-84F6CD29C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9" y="1320455"/>
            <a:ext cx="8390476" cy="4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072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2B35C5-A3FF-051C-0292-DB0515A9D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37"/>
          <a:stretch/>
        </p:blipFill>
        <p:spPr>
          <a:xfrm>
            <a:off x="423711" y="1736195"/>
            <a:ext cx="8390476" cy="33856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FB4221-3EA4-6872-EBBD-C31090F92C07}"/>
              </a:ext>
            </a:extLst>
          </p:cNvPr>
          <p:cNvSpPr txBox="1"/>
          <p:nvPr/>
        </p:nvSpPr>
        <p:spPr>
          <a:xfrm>
            <a:off x="8684245" y="3179955"/>
            <a:ext cx="3209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the same file was modified across the branches.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F34C7-E31D-CA55-F2DA-18785D401067}"/>
              </a:ext>
            </a:extLst>
          </p:cNvPr>
          <p:cNvSpPr txBox="1"/>
          <p:nvPr/>
        </p:nvSpPr>
        <p:spPr>
          <a:xfrm>
            <a:off x="8684245" y="2048738"/>
            <a:ext cx="3209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Stage and commit the changes in the master branch.</a:t>
            </a:r>
          </a:p>
        </p:txBody>
      </p:sp>
    </p:spTree>
    <p:extLst>
      <p:ext uri="{BB962C8B-B14F-4D97-AF65-F5344CB8AC3E}">
        <p14:creationId xmlns:p14="http://schemas.microsoft.com/office/powerpoint/2010/main" val="3320671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FE2E-8E76-424B-7DD5-54DD9342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new Branch Works in Git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1D82A-9751-5915-95E1-398345B8A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55" y="1335702"/>
            <a:ext cx="5339745" cy="1849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8AE513-B7FC-72F9-6A6E-8DBBD3113905}"/>
              </a:ext>
            </a:extLst>
          </p:cNvPr>
          <p:cNvSpPr txBox="1"/>
          <p:nvPr/>
        </p:nvSpPr>
        <p:spPr>
          <a:xfrm>
            <a:off x="6447934" y="1404594"/>
            <a:ext cx="4987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 new branch is created, the pointer is just a tiny file that contains 40 byte commit ID. That’s why creating a branch is so fast.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83C14-CF0A-54E8-F087-FEBB63918ED4}"/>
              </a:ext>
            </a:extLst>
          </p:cNvPr>
          <p:cNvSpPr txBox="1"/>
          <p:nvPr/>
        </p:nvSpPr>
        <p:spPr>
          <a:xfrm>
            <a:off x="6447934" y="3429000"/>
            <a:ext cx="4987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commits are made on the new branch, the pointer moves forward.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master pointer stays where it 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 knows the latest commit of each branch.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125A9F-95CF-C2EC-B878-0297B711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54" y="3373162"/>
            <a:ext cx="5339745" cy="20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364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3E303-A84D-A29E-5903-63A1E13BF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5" y="996451"/>
            <a:ext cx="8400000" cy="5638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14619D-CB30-1BDA-4CE2-5959799B487D}"/>
              </a:ext>
            </a:extLst>
          </p:cNvPr>
          <p:cNvSpPr txBox="1"/>
          <p:nvPr/>
        </p:nvSpPr>
        <p:spPr>
          <a:xfrm>
            <a:off x="8698205" y="1681093"/>
            <a:ext cx="320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two branches have diverged.</a:t>
            </a:r>
          </a:p>
        </p:txBody>
      </p:sp>
    </p:spTree>
    <p:extLst>
      <p:ext uri="{BB962C8B-B14F-4D97-AF65-F5344CB8AC3E}">
        <p14:creationId xmlns:p14="http://schemas.microsoft.com/office/powerpoint/2010/main" val="1714422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555BBB-9CA9-4982-8DD4-D276B5767F7C}"/>
              </a:ext>
            </a:extLst>
          </p:cNvPr>
          <p:cNvSpPr txBox="1"/>
          <p:nvPr/>
        </p:nvSpPr>
        <p:spPr>
          <a:xfrm>
            <a:off x="8750912" y="1624532"/>
            <a:ext cx="3209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trying to merge the two branches, git shows a conflict error and shows where conflicts happen.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58651-CAA7-413F-4973-3E2206735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38" y="996451"/>
            <a:ext cx="8466667" cy="56380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4B18B4-1C45-9C58-F85B-0A8877DD9DA6}"/>
              </a:ext>
            </a:extLst>
          </p:cNvPr>
          <p:cNvSpPr/>
          <p:nvPr/>
        </p:nvSpPr>
        <p:spPr>
          <a:xfrm>
            <a:off x="5871882" y="2456329"/>
            <a:ext cx="1685365" cy="2779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4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B3486E-9D05-424A-D131-350133D59176}"/>
              </a:ext>
            </a:extLst>
          </p:cNvPr>
          <p:cNvSpPr txBox="1"/>
          <p:nvPr/>
        </p:nvSpPr>
        <p:spPr>
          <a:xfrm>
            <a:off x="8810892" y="1286182"/>
            <a:ext cx="329312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600" dirty="0"/>
              <a:t>If you open the file using VS Code, it displays the content from both branches.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600" dirty="0"/>
              <a:t>The content above the '=====' line indicates it is from the current branch, while the content below the line indicates it is from the other branch.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600" dirty="0"/>
              <a:t>There are many ways to handle this situation.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Accept Current Change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Accept Incoming Change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Accept Both Changes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Or change manually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C5B72-8021-538B-01D8-F24C4F7A6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39" y="911610"/>
            <a:ext cx="8390476" cy="5638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682D4E-FE61-5D41-7B5F-D141A7572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577" y="5368753"/>
            <a:ext cx="3609524" cy="1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484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22AD2-3D8D-388B-773D-A98C01BA8D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14"/>
          <a:stretch/>
        </p:blipFill>
        <p:spPr>
          <a:xfrm>
            <a:off x="420416" y="1201270"/>
            <a:ext cx="8390476" cy="47972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08127F-5EE5-7D9A-87CD-77F60D375891}"/>
              </a:ext>
            </a:extLst>
          </p:cNvPr>
          <p:cNvSpPr txBox="1"/>
          <p:nvPr/>
        </p:nvSpPr>
        <p:spPr>
          <a:xfrm>
            <a:off x="8810892" y="1286182"/>
            <a:ext cx="32931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1600" dirty="0"/>
              <a:t>Once resolving the conflicts and save the file in VS Code, you need to stage the file(s) so that there no longer exist unmerged paths.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1600" dirty="0"/>
              <a:t>Then commit and edit/choose the default merge message. 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1600" dirty="0"/>
              <a:t>If you close VS Code, you are done with merging. </a:t>
            </a:r>
          </a:p>
        </p:txBody>
      </p:sp>
    </p:spTree>
    <p:extLst>
      <p:ext uri="{BB962C8B-B14F-4D97-AF65-F5344CB8AC3E}">
        <p14:creationId xmlns:p14="http://schemas.microsoft.com/office/powerpoint/2010/main" val="29878944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8DACF6-ACD4-9484-651D-BEBC3BEAB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7" y="921037"/>
            <a:ext cx="8390476" cy="5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534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7CD05-FFC4-7C3F-BD85-EFC732611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Merge 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3CB2B5-687B-8B56-34CF-5A1C0BAB3ADE}"/>
              </a:ext>
            </a:extLst>
          </p:cNvPr>
          <p:cNvSpPr txBox="1"/>
          <p:nvPr/>
        </p:nvSpPr>
        <p:spPr>
          <a:xfrm>
            <a:off x="1442301" y="1853248"/>
            <a:ext cx="72586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Kdiff3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DiffMerge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Semantic Merge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779497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A70D-A6D3-DB38-97E5-3A92E92A8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Aborting a Merge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E10F0-862F-9DF9-6ABE-E1DC275A330A}"/>
              </a:ext>
            </a:extLst>
          </p:cNvPr>
          <p:cNvSpPr txBox="1"/>
          <p:nvPr/>
        </p:nvSpPr>
        <p:spPr>
          <a:xfrm>
            <a:off x="1319753" y="2073897"/>
            <a:ext cx="9002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abort a merge, you can simply type as follows:</a:t>
            </a:r>
          </a:p>
          <a:p>
            <a:endParaRPr lang="en-US" sz="2400" dirty="0"/>
          </a:p>
          <a:p>
            <a:r>
              <a:rPr lang="en-US" sz="2400" dirty="0"/>
              <a:t>	&gt; git merge --abort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24763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071E2-62F2-4EFA-42BB-42197235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Undoing a Faulty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D5C45-9015-2431-0B99-15FF2B54E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 1: Remove the merged commit as if it was never there. </a:t>
            </a:r>
          </a:p>
          <a:p>
            <a:pPr lvl="1"/>
            <a:r>
              <a:rPr lang="en-US" dirty="0"/>
              <a:t>Should be careful since it is rewriting the history. </a:t>
            </a:r>
          </a:p>
          <a:p>
            <a:pPr lvl="1"/>
            <a:r>
              <a:rPr lang="en-US" dirty="0"/>
              <a:t>If it is local, it is fine to rewrite the history. But if it involves other team members’ work, then should be careful and should not rewrite the history. </a:t>
            </a:r>
          </a:p>
          <a:p>
            <a:r>
              <a:rPr lang="en-US" dirty="0"/>
              <a:t>Option 2: Revert the merged commit.</a:t>
            </a:r>
          </a:p>
        </p:txBody>
      </p:sp>
    </p:spTree>
    <p:extLst>
      <p:ext uri="{BB962C8B-B14F-4D97-AF65-F5344CB8AC3E}">
        <p14:creationId xmlns:p14="http://schemas.microsoft.com/office/powerpoint/2010/main" val="18140684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27EE2-7890-DDF1-B993-200E2E3E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Last Commit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5736F-3807-9619-4998-1486D596A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43" y="2514802"/>
            <a:ext cx="3931809" cy="30998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09BC4-B703-0CA6-3EEF-1635C337A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273" y="2558412"/>
            <a:ext cx="3769906" cy="312811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C444B5D-4661-C214-5E6B-F552C1C903A5}"/>
              </a:ext>
            </a:extLst>
          </p:cNvPr>
          <p:cNvSpPr/>
          <p:nvPr/>
        </p:nvSpPr>
        <p:spPr>
          <a:xfrm>
            <a:off x="5247588" y="3783107"/>
            <a:ext cx="650449" cy="678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C39A40-BA06-918A-5EF9-8C7E0BE41411}"/>
              </a:ext>
            </a:extLst>
          </p:cNvPr>
          <p:cNvSpPr/>
          <p:nvPr/>
        </p:nvSpPr>
        <p:spPr>
          <a:xfrm>
            <a:off x="9125726" y="3780519"/>
            <a:ext cx="872718" cy="68131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AC56A-B8D7-006A-5A29-468AED89D040}"/>
              </a:ext>
            </a:extLst>
          </p:cNvPr>
          <p:cNvSpPr txBox="1"/>
          <p:nvPr/>
        </p:nvSpPr>
        <p:spPr>
          <a:xfrm>
            <a:off x="10050834" y="3515873"/>
            <a:ext cx="17377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commit becomes a garbage and automatically removed.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B3207-13DC-510C-B488-24AFA4BCC4D1}"/>
              </a:ext>
            </a:extLst>
          </p:cNvPr>
          <p:cNvSpPr txBox="1"/>
          <p:nvPr/>
        </p:nvSpPr>
        <p:spPr>
          <a:xfrm>
            <a:off x="6037482" y="1701711"/>
            <a:ext cx="525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move the pointer to the previous commit using ‘reset’ command. </a:t>
            </a:r>
          </a:p>
        </p:txBody>
      </p:sp>
    </p:spTree>
    <p:extLst>
      <p:ext uri="{BB962C8B-B14F-4D97-AF65-F5344CB8AC3E}">
        <p14:creationId xmlns:p14="http://schemas.microsoft.com/office/powerpoint/2010/main" val="15017515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E925-35C2-1B0A-D9B2-77A3CF8F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Last Commit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0F215-8356-4DE9-9AD5-A11E94630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32" y="1280879"/>
            <a:ext cx="7925110" cy="5325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99B4C8-C022-8E7E-E16C-713D0F8DA423}"/>
              </a:ext>
            </a:extLst>
          </p:cNvPr>
          <p:cNvSpPr txBox="1"/>
          <p:nvPr/>
        </p:nvSpPr>
        <p:spPr>
          <a:xfrm>
            <a:off x="9068586" y="2017336"/>
            <a:ext cx="26112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remove the last commit. </a:t>
            </a:r>
          </a:p>
          <a:p>
            <a:endParaRPr lang="en-US" dirty="0"/>
          </a:p>
          <a:p>
            <a:r>
              <a:rPr lang="en-US" dirty="0"/>
              <a:t>And restore it back. </a:t>
            </a:r>
          </a:p>
          <a:p>
            <a:endParaRPr lang="en-US" dirty="0"/>
          </a:p>
          <a:p>
            <a:r>
              <a:rPr lang="en-US" dirty="0"/>
              <a:t>(for this purpose, store the commit ID 83e452c)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27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71959-9FEA-363A-3CA2-D6B13D754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07"/>
          <a:stretch/>
        </p:blipFill>
        <p:spPr>
          <a:xfrm>
            <a:off x="738859" y="660042"/>
            <a:ext cx="5152894" cy="2579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4D8AEB-0B62-3007-D0C8-656C05EA6DF6}"/>
              </a:ext>
            </a:extLst>
          </p:cNvPr>
          <p:cNvSpPr txBox="1"/>
          <p:nvPr/>
        </p:nvSpPr>
        <p:spPr>
          <a:xfrm>
            <a:off x="6096000" y="2639475"/>
            <a:ext cx="3129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pointer ‘HEAD’ is used to know which branch we are currently working 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09970-42D0-A2AE-533C-1E60B920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58" y="3511757"/>
            <a:ext cx="5058627" cy="25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823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82D6E-98CC-A1C4-C4DA-E37346443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Resetting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69283-F971-8E45-ACF0-DBE792565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909" y="1511157"/>
            <a:ext cx="6250877" cy="4195481"/>
          </a:xfrm>
        </p:spPr>
        <p:txBody>
          <a:bodyPr/>
          <a:lstStyle/>
          <a:p>
            <a:r>
              <a:rPr lang="en-US" dirty="0"/>
              <a:t>Soft (default): </a:t>
            </a:r>
          </a:p>
          <a:p>
            <a:pPr lvl="1"/>
            <a:r>
              <a:rPr lang="en-US" dirty="0"/>
              <a:t>Git just moves the pointer of the last snapshot to a different snapshot and doesn’t affect staging area and working directory. </a:t>
            </a:r>
          </a:p>
          <a:p>
            <a:r>
              <a:rPr lang="en-US" dirty="0"/>
              <a:t>Mixed</a:t>
            </a:r>
          </a:p>
          <a:p>
            <a:pPr lvl="1"/>
            <a:r>
              <a:rPr lang="en-US" dirty="0"/>
              <a:t>Git gets a new snapshot and put it in the staging area as well. Working directory is not affected. </a:t>
            </a:r>
          </a:p>
          <a:p>
            <a:r>
              <a:rPr lang="en-US" dirty="0"/>
              <a:t>Hard</a:t>
            </a:r>
          </a:p>
          <a:p>
            <a:pPr lvl="1"/>
            <a:r>
              <a:rPr lang="en-US" dirty="0"/>
              <a:t>Git gets a new snapshot and put it in all three areas. So, all three areas are affected, and they are going to look identical.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DB317-D88D-EB0F-652A-881B43042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5" y="286923"/>
            <a:ext cx="3415646" cy="1224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44C338-0AE4-FEDD-E2C9-501A3D2D3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255" y="1598725"/>
            <a:ext cx="3415646" cy="15939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155CAC-ED86-51FA-EED1-A6129C7FA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256" y="3280260"/>
            <a:ext cx="3415646" cy="15861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0B70E-9837-01FA-FEF9-210554D97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256" y="4892459"/>
            <a:ext cx="3415646" cy="158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342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BBE4D1-0C4F-5F9F-97B6-5DA2159B4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56" y="883330"/>
            <a:ext cx="8390476" cy="5638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96A973-4037-8D8B-541D-C9F747CF0FF0}"/>
              </a:ext>
            </a:extLst>
          </p:cNvPr>
          <p:cNvSpPr txBox="1"/>
          <p:nvPr/>
        </p:nvSpPr>
        <p:spPr>
          <a:xfrm>
            <a:off x="9044463" y="1486755"/>
            <a:ext cx="27243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reset using ‘--hard’ option to the previous commit (</a:t>
            </a:r>
            <a:r>
              <a:rPr lang="en-US" i="1" dirty="0">
                <a:solidFill>
                  <a:srgbClr val="92D050"/>
                </a:solidFill>
              </a:rPr>
              <a:t>86963f1</a:t>
            </a:r>
            <a:r>
              <a:rPr lang="en-US" dirty="0"/>
              <a:t>)of the master branch.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previous last snapshot was gone in the history.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 snapshot is still in the repository so that you can restore just in case.   </a:t>
            </a:r>
          </a:p>
        </p:txBody>
      </p:sp>
    </p:spTree>
    <p:extLst>
      <p:ext uri="{BB962C8B-B14F-4D97-AF65-F5344CB8AC3E}">
        <p14:creationId xmlns:p14="http://schemas.microsoft.com/office/powerpoint/2010/main" val="2804617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2DA2C-342D-F581-41A6-9752C88C6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87" y="864198"/>
            <a:ext cx="8390476" cy="5638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8DCD9E-33C5-C7B0-245C-ED1EC49F9C6E}"/>
              </a:ext>
            </a:extLst>
          </p:cNvPr>
          <p:cNvSpPr txBox="1"/>
          <p:nvPr/>
        </p:nvSpPr>
        <p:spPr>
          <a:xfrm>
            <a:off x="9044463" y="1486755"/>
            <a:ext cx="27243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using the ID of the previously deleted commit (</a:t>
            </a:r>
            <a:r>
              <a:rPr lang="en-US" i="1" dirty="0">
                <a:solidFill>
                  <a:srgbClr val="92D050"/>
                </a:solidFill>
              </a:rPr>
              <a:t>86963f1</a:t>
            </a:r>
            <a:r>
              <a:rPr lang="en-US" dirty="0"/>
              <a:t>)of the master branch, you can restore the last commit back.   </a:t>
            </a:r>
          </a:p>
        </p:txBody>
      </p:sp>
    </p:spTree>
    <p:extLst>
      <p:ext uri="{BB962C8B-B14F-4D97-AF65-F5344CB8AC3E}">
        <p14:creationId xmlns:p14="http://schemas.microsoft.com/office/powerpoint/2010/main" val="3729322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BB06-CB75-E913-1CA3-9E6FA90D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 with Removing the Last Commit/Snapshot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DED00-B275-3F6D-3F5B-38F43B268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can be done only for local repositories safely.</a:t>
            </a:r>
          </a:p>
          <a:p>
            <a:r>
              <a:rPr lang="en-US" dirty="0"/>
              <a:t>For remote repositories, especially for team projects, you should be very careful because it rewrites the history.</a:t>
            </a:r>
          </a:p>
          <a:p>
            <a:endParaRPr lang="en-US" dirty="0"/>
          </a:p>
          <a:p>
            <a:r>
              <a:rPr lang="en-US" dirty="0"/>
              <a:t>So, if the repository is for shared work, you would need to revert the last commit.  </a:t>
            </a:r>
          </a:p>
        </p:txBody>
      </p:sp>
    </p:spTree>
    <p:extLst>
      <p:ext uri="{BB962C8B-B14F-4D97-AF65-F5344CB8AC3E}">
        <p14:creationId xmlns:p14="http://schemas.microsoft.com/office/powerpoint/2010/main" val="10203402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571E-22F4-8094-E7B5-C37859C1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Revert the Last Commit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E8A6E-397E-96CA-7672-5E70319E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312" y="1555428"/>
            <a:ext cx="8390476" cy="3238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8726C-6CB1-A80C-2D2B-0907F91FA6B3}"/>
              </a:ext>
            </a:extLst>
          </p:cNvPr>
          <p:cNvSpPr txBox="1"/>
          <p:nvPr/>
        </p:nvSpPr>
        <p:spPr>
          <a:xfrm>
            <a:off x="1404594" y="4930219"/>
            <a:ext cx="805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trying to revert the last commit, you will get an error. </a:t>
            </a:r>
          </a:p>
        </p:txBody>
      </p:sp>
    </p:spTree>
    <p:extLst>
      <p:ext uri="{BB962C8B-B14F-4D97-AF65-F5344CB8AC3E}">
        <p14:creationId xmlns:p14="http://schemas.microsoft.com/office/powerpoint/2010/main" val="36143296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BB054D-1788-D4FC-0FB8-04609C5CD271}"/>
              </a:ext>
            </a:extLst>
          </p:cNvPr>
          <p:cNvSpPr txBox="1"/>
          <p:nvPr/>
        </p:nvSpPr>
        <p:spPr>
          <a:xfrm>
            <a:off x="7117237" y="2479249"/>
            <a:ext cx="3836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must tell how you want to revert because there are two destinations.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going to revert to the first parent of the master branch.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C7D342-C480-62F6-8588-1B8ACE882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207" y="2139617"/>
            <a:ext cx="4906760" cy="309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998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59FEB-4490-C5DF-FFD7-6C368E860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58"/>
          <a:stretch/>
        </p:blipFill>
        <p:spPr>
          <a:xfrm>
            <a:off x="705470" y="1246094"/>
            <a:ext cx="7458143" cy="40875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5244DF-8190-34D6-D9E2-E0C0D3C20FAE}"/>
              </a:ext>
            </a:extLst>
          </p:cNvPr>
          <p:cNvSpPr txBox="1"/>
          <p:nvPr/>
        </p:nvSpPr>
        <p:spPr>
          <a:xfrm>
            <a:off x="8163613" y="1451191"/>
            <a:ext cx="38367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</a:t>
            </a:r>
            <a:r>
              <a:rPr lang="en-US" i="1" dirty="0">
                <a:solidFill>
                  <a:srgbClr val="92D050"/>
                </a:solidFill>
              </a:rPr>
              <a:t>-m 1</a:t>
            </a:r>
            <a:r>
              <a:rPr lang="en-US" dirty="0"/>
              <a:t>’ means the first parent of the master branch.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Also, git opens VS Code so that revert message can be edited. </a:t>
            </a:r>
          </a:p>
        </p:txBody>
      </p:sp>
    </p:spTree>
    <p:extLst>
      <p:ext uri="{BB962C8B-B14F-4D97-AF65-F5344CB8AC3E}">
        <p14:creationId xmlns:p14="http://schemas.microsoft.com/office/powerpoint/2010/main" val="36117898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F57FDA-987E-EFC4-BC0A-0362C071B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86" r="1835"/>
          <a:stretch/>
        </p:blipFill>
        <p:spPr>
          <a:xfrm>
            <a:off x="336608" y="1667435"/>
            <a:ext cx="7753793" cy="3843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7B5D54-FB1B-6DA3-BDE6-1B5B6CD66EB9}"/>
              </a:ext>
            </a:extLst>
          </p:cNvPr>
          <p:cNvSpPr txBox="1"/>
          <p:nvPr/>
        </p:nvSpPr>
        <p:spPr>
          <a:xfrm>
            <a:off x="8090401" y="2148774"/>
            <a:ext cx="3836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 creates a new commit by reverting the last merged commit. </a:t>
            </a:r>
          </a:p>
        </p:txBody>
      </p:sp>
    </p:spTree>
    <p:extLst>
      <p:ext uri="{BB962C8B-B14F-4D97-AF65-F5344CB8AC3E}">
        <p14:creationId xmlns:p14="http://schemas.microsoft.com/office/powerpoint/2010/main" val="30952860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332F-FF32-8DC0-AD2F-B930A807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Squash Merging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EC1C5-702E-9490-395A-191A8A3D5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451" y="1447053"/>
            <a:ext cx="3443666" cy="2088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3C501C-EE61-63BA-43BA-BE13393FE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50" y="1447053"/>
            <a:ext cx="3246629" cy="2088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D5EA3-7516-8DF4-00A2-218BC639C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705" y="1447053"/>
            <a:ext cx="2655418" cy="210967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3F3C6FD-AE6E-7BC9-8DD2-36ACAFEBD0C1}"/>
              </a:ext>
            </a:extLst>
          </p:cNvPr>
          <p:cNvSpPr/>
          <p:nvPr/>
        </p:nvSpPr>
        <p:spPr>
          <a:xfrm>
            <a:off x="3887377" y="2365200"/>
            <a:ext cx="348792" cy="273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5256D1F-9BEA-5DF6-C3E1-18C4BDAFD222}"/>
              </a:ext>
            </a:extLst>
          </p:cNvPr>
          <p:cNvSpPr/>
          <p:nvPr/>
        </p:nvSpPr>
        <p:spPr>
          <a:xfrm>
            <a:off x="7237391" y="2286001"/>
            <a:ext cx="292962" cy="322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EC1D2D-D678-499C-9C93-49B4F5573423}"/>
              </a:ext>
            </a:extLst>
          </p:cNvPr>
          <p:cNvSpPr txBox="1"/>
          <p:nvPr/>
        </p:nvSpPr>
        <p:spPr>
          <a:xfrm>
            <a:off x="469650" y="3723109"/>
            <a:ext cx="3246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merging branches, two commits (B1 &amp; B2) in the bugfix branch are not good quality commits and you want to get rid of them.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3AFFFD-385D-2FC5-EF92-9BCD64C16917}"/>
              </a:ext>
            </a:extLst>
          </p:cNvPr>
          <p:cNvSpPr txBox="1"/>
          <p:nvPr/>
        </p:nvSpPr>
        <p:spPr>
          <a:xfrm>
            <a:off x="4351368" y="3786587"/>
            <a:ext cx="324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case, you can undo the merge.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FFDAA-1199-19B5-9044-AAEC31F02227}"/>
              </a:ext>
            </a:extLst>
          </p:cNvPr>
          <p:cNvSpPr txBox="1"/>
          <p:nvPr/>
        </p:nvSpPr>
        <p:spPr>
          <a:xfrm>
            <a:off x="7666585" y="3786587"/>
            <a:ext cx="37365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new commit by combining the two commits (B1 &amp; B2) of the bugfix branch. </a:t>
            </a:r>
          </a:p>
          <a:p>
            <a:r>
              <a:rPr lang="en-US" dirty="0"/>
              <a:t>It will create a single logical chain set in the main branch.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7A6E98-1892-87BA-1B19-3DFA6F0FA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421" y="5381496"/>
            <a:ext cx="3452845" cy="1023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1B16A-B4A9-30F2-F3B5-5E0FA724AA3E}"/>
              </a:ext>
            </a:extLst>
          </p:cNvPr>
          <p:cNvSpPr txBox="1"/>
          <p:nvPr/>
        </p:nvSpPr>
        <p:spPr>
          <a:xfrm>
            <a:off x="4620309" y="5610775"/>
            <a:ext cx="331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should be used for short-lived and bad branches.</a:t>
            </a:r>
          </a:p>
        </p:txBody>
      </p:sp>
    </p:spTree>
    <p:extLst>
      <p:ext uri="{BB962C8B-B14F-4D97-AF65-F5344CB8AC3E}">
        <p14:creationId xmlns:p14="http://schemas.microsoft.com/office/powerpoint/2010/main" val="33530056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7C090-37D6-47A7-55E7-9A78009CD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06" y="653677"/>
            <a:ext cx="9342857" cy="5980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E63C37-4CF6-10B3-ABDD-75E20BCCD165}"/>
              </a:ext>
            </a:extLst>
          </p:cNvPr>
          <p:cNvSpPr txBox="1"/>
          <p:nvPr/>
        </p:nvSpPr>
        <p:spPr>
          <a:xfrm>
            <a:off x="6055727" y="1348034"/>
            <a:ext cx="348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new branch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E7D3F-EF2B-D937-6F12-FA221A3477A8}"/>
              </a:ext>
            </a:extLst>
          </p:cNvPr>
          <p:cNvSpPr txBox="1"/>
          <p:nvPr/>
        </p:nvSpPr>
        <p:spPr>
          <a:xfrm>
            <a:off x="6055726" y="1934067"/>
            <a:ext cx="419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Modify a file in the new branch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10848-B004-765A-62ED-DBDE132E03E6}"/>
              </a:ext>
            </a:extLst>
          </p:cNvPr>
          <p:cNvSpPr txBox="1"/>
          <p:nvPr/>
        </p:nvSpPr>
        <p:spPr>
          <a:xfrm>
            <a:off x="6096000" y="2407126"/>
            <a:ext cx="419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Stage and commit the change</a:t>
            </a:r>
          </a:p>
        </p:txBody>
      </p:sp>
    </p:spTree>
    <p:extLst>
      <p:ext uri="{BB962C8B-B14F-4D97-AF65-F5344CB8AC3E}">
        <p14:creationId xmlns:p14="http://schemas.microsoft.com/office/powerpoint/2010/main" val="298912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695DC-9F62-AF1D-B06B-ACA6E76E8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Repository – Venus.zip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63A6B-8619-1816-23C6-2DFFDB3B50AB}"/>
              </a:ext>
            </a:extLst>
          </p:cNvPr>
          <p:cNvSpPr txBox="1"/>
          <p:nvPr/>
        </p:nvSpPr>
        <p:spPr>
          <a:xfrm>
            <a:off x="1065229" y="2064470"/>
            <a:ext cx="8682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Venus.zip and unzip it into a directory.</a:t>
            </a:r>
          </a:p>
          <a:p>
            <a:endParaRPr lang="en-US" dirty="0"/>
          </a:p>
          <a:p>
            <a:r>
              <a:rPr lang="en-US" dirty="0"/>
              <a:t>Using Git Bash, navigate to the directory.  </a:t>
            </a:r>
          </a:p>
        </p:txBody>
      </p:sp>
    </p:spTree>
    <p:extLst>
      <p:ext uri="{BB962C8B-B14F-4D97-AF65-F5344CB8AC3E}">
        <p14:creationId xmlns:p14="http://schemas.microsoft.com/office/powerpoint/2010/main" val="13141848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21FFD-65C0-4507-96A1-97CC1D07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29" y="367153"/>
            <a:ext cx="9342857" cy="5980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F97053-B16F-B3A7-D40E-FE66CD55DA60}"/>
              </a:ext>
            </a:extLst>
          </p:cNvPr>
          <p:cNvSpPr txBox="1"/>
          <p:nvPr/>
        </p:nvSpPr>
        <p:spPr>
          <a:xfrm>
            <a:off x="6096000" y="1885638"/>
            <a:ext cx="330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one more commit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5CEF4-98D1-03C9-3228-9C730DEE1717}"/>
              </a:ext>
            </a:extLst>
          </p:cNvPr>
          <p:cNvSpPr txBox="1"/>
          <p:nvPr/>
        </p:nvSpPr>
        <p:spPr>
          <a:xfrm>
            <a:off x="6096000" y="3408605"/>
            <a:ext cx="330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will do squash merging. </a:t>
            </a:r>
          </a:p>
        </p:txBody>
      </p:sp>
    </p:spTree>
    <p:extLst>
      <p:ext uri="{BB962C8B-B14F-4D97-AF65-F5344CB8AC3E}">
        <p14:creationId xmlns:p14="http://schemas.microsoft.com/office/powerpoint/2010/main" val="24472074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0AEB02-4AA2-70E8-6867-5422D511B0BE}"/>
              </a:ext>
            </a:extLst>
          </p:cNvPr>
          <p:cNvSpPr txBox="1"/>
          <p:nvPr/>
        </p:nvSpPr>
        <p:spPr>
          <a:xfrm>
            <a:off x="9030878" y="1602557"/>
            <a:ext cx="296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Switch to master branch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39A13-C50E-CFA0-7CD3-C1365CE47830}"/>
              </a:ext>
            </a:extLst>
          </p:cNvPr>
          <p:cNvSpPr txBox="1"/>
          <p:nvPr/>
        </p:nvSpPr>
        <p:spPr>
          <a:xfrm>
            <a:off x="9030878" y="2276689"/>
            <a:ext cx="2960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 two branches using ‘--squash’ option.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B080A-69C1-1F13-F8EB-519FB2E4F902}"/>
              </a:ext>
            </a:extLst>
          </p:cNvPr>
          <p:cNvSpPr txBox="1"/>
          <p:nvPr/>
        </p:nvSpPr>
        <p:spPr>
          <a:xfrm>
            <a:off x="9030877" y="3288650"/>
            <a:ext cx="2960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new commit was not made, and all changes are now in the staging area.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7C33FA-D11C-81AC-1DC8-F5DDBE5DF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13" y="1154961"/>
            <a:ext cx="8327066" cy="533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475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AEE6A-9BC7-CC42-60BF-2D399F241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03" y="551644"/>
            <a:ext cx="9680204" cy="61969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3AEBAB-76D9-1BB1-4F77-1276B80A9BA8}"/>
              </a:ext>
            </a:extLst>
          </p:cNvPr>
          <p:cNvSpPr txBox="1"/>
          <p:nvPr/>
        </p:nvSpPr>
        <p:spPr>
          <a:xfrm>
            <a:off x="7088957" y="2172770"/>
            <a:ext cx="2912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commit the changes, a new snapshot that combines all the changes will be created. </a:t>
            </a:r>
          </a:p>
        </p:txBody>
      </p:sp>
    </p:spTree>
    <p:extLst>
      <p:ext uri="{BB962C8B-B14F-4D97-AF65-F5344CB8AC3E}">
        <p14:creationId xmlns:p14="http://schemas.microsoft.com/office/powerpoint/2010/main" val="15231557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902C71-58B3-E994-0D4A-01333FA51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58" y="553494"/>
            <a:ext cx="9342857" cy="5980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FE5158-C810-0C4B-F092-6A90E0646B6E}"/>
              </a:ext>
            </a:extLst>
          </p:cNvPr>
          <p:cNvSpPr txBox="1"/>
          <p:nvPr/>
        </p:nvSpPr>
        <p:spPr>
          <a:xfrm>
            <a:off x="3623679" y="1306814"/>
            <a:ext cx="5872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you can expect, the </a:t>
            </a:r>
            <a:r>
              <a:rPr lang="en-US" i="1" dirty="0">
                <a:solidFill>
                  <a:srgbClr val="92D050"/>
                </a:solidFill>
              </a:rPr>
              <a:t>bugfix/photo-upload </a:t>
            </a:r>
            <a:r>
              <a:rPr lang="en-US" dirty="0"/>
              <a:t>branch is not in the list of merged branches.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D31BE8-B140-98FA-A05D-A02004851FC1}"/>
              </a:ext>
            </a:extLst>
          </p:cNvPr>
          <p:cNvSpPr txBox="1"/>
          <p:nvPr/>
        </p:nvSpPr>
        <p:spPr>
          <a:xfrm>
            <a:off x="3623680" y="2401895"/>
            <a:ext cx="587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it is in the list of un-merged branches.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44277-6D9E-2BCB-F053-23CEA59F70FB}"/>
              </a:ext>
            </a:extLst>
          </p:cNvPr>
          <p:cNvSpPr txBox="1"/>
          <p:nvPr/>
        </p:nvSpPr>
        <p:spPr>
          <a:xfrm>
            <a:off x="3440784" y="4976984"/>
            <a:ext cx="6055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will have to forcefully delete the branch using ‘-D’ option. </a:t>
            </a:r>
          </a:p>
        </p:txBody>
      </p:sp>
    </p:spTree>
    <p:extLst>
      <p:ext uri="{BB962C8B-B14F-4D97-AF65-F5344CB8AC3E}">
        <p14:creationId xmlns:p14="http://schemas.microsoft.com/office/powerpoint/2010/main" val="33019940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1769-B045-D704-4037-43C9F516E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47" y="438524"/>
            <a:ext cx="9342857" cy="5980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BB09D8-9490-CEEA-89AD-A41F51248A53}"/>
              </a:ext>
            </a:extLst>
          </p:cNvPr>
          <p:cNvSpPr txBox="1"/>
          <p:nvPr/>
        </p:nvSpPr>
        <p:spPr>
          <a:xfrm>
            <a:off x="7422777" y="1220863"/>
            <a:ext cx="2859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Now the </a:t>
            </a:r>
            <a:r>
              <a:rPr lang="en-US" i="1" dirty="0">
                <a:solidFill>
                  <a:srgbClr val="92D050"/>
                </a:solidFill>
              </a:rPr>
              <a:t>bugfix/photo-upload</a:t>
            </a:r>
            <a:r>
              <a:rPr lang="en-US" dirty="0">
                <a:solidFill>
                  <a:srgbClr val="FFC000"/>
                </a:solidFill>
              </a:rPr>
              <a:t> branch was gone. </a:t>
            </a:r>
          </a:p>
        </p:txBody>
      </p:sp>
    </p:spTree>
    <p:extLst>
      <p:ext uri="{BB962C8B-B14F-4D97-AF65-F5344CB8AC3E}">
        <p14:creationId xmlns:p14="http://schemas.microsoft.com/office/powerpoint/2010/main" val="28638492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D484-6582-C3DF-624D-337B81A4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641A9-697D-CEF4-167D-E8F7728B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60" y="2248754"/>
            <a:ext cx="2672125" cy="17004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E19084-D809-DADC-6FCE-89FCFF8F9CBB}"/>
              </a:ext>
            </a:extLst>
          </p:cNvPr>
          <p:cNvSpPr txBox="1"/>
          <p:nvPr/>
        </p:nvSpPr>
        <p:spPr>
          <a:xfrm>
            <a:off x="382160" y="4232635"/>
            <a:ext cx="26721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want to make two commits in the feature branch as a part of the master branch.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41CB9-C5D2-2AE0-AE82-18931F580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024" y="2257594"/>
            <a:ext cx="2182297" cy="1691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86BF4-5A13-A216-BF63-87F61EE09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219" y="2257593"/>
            <a:ext cx="2672125" cy="17232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A8AFA-959E-4B13-A5B9-42298866A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974" y="2257593"/>
            <a:ext cx="3654616" cy="172320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4380A7D-AF2C-6E77-A73F-B99AC04A1B78}"/>
              </a:ext>
            </a:extLst>
          </p:cNvPr>
          <p:cNvSpPr/>
          <p:nvPr/>
        </p:nvSpPr>
        <p:spPr>
          <a:xfrm>
            <a:off x="6391373" y="3252247"/>
            <a:ext cx="433633" cy="176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A2736-35F2-D12B-9A9C-7E6CD2A2BCB3}"/>
              </a:ext>
            </a:extLst>
          </p:cNvPr>
          <p:cNvSpPr txBox="1"/>
          <p:nvPr/>
        </p:nvSpPr>
        <p:spPr>
          <a:xfrm>
            <a:off x="8407974" y="4392706"/>
            <a:ext cx="295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called ‘rebasing’</a:t>
            </a:r>
          </a:p>
        </p:txBody>
      </p:sp>
    </p:spTree>
    <p:extLst>
      <p:ext uri="{BB962C8B-B14F-4D97-AF65-F5344CB8AC3E}">
        <p14:creationId xmlns:p14="http://schemas.microsoft.com/office/powerpoint/2010/main" val="12921681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F3948-A5FF-8E75-5927-3EEE0097A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1EBD-24EB-3FCC-894B-BBFACAF0B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73306"/>
            <a:ext cx="8946541" cy="1855694"/>
          </a:xfrm>
        </p:spPr>
        <p:txBody>
          <a:bodyPr/>
          <a:lstStyle/>
          <a:p>
            <a:r>
              <a:rPr lang="en-US" dirty="0"/>
              <a:t>Rebasing rewrites history. </a:t>
            </a:r>
          </a:p>
          <a:p>
            <a:pPr lvl="1"/>
            <a:r>
              <a:rPr lang="en-US" dirty="0"/>
              <a:t>Should be cautious. </a:t>
            </a:r>
          </a:p>
          <a:p>
            <a:pPr lvl="1"/>
            <a:r>
              <a:rPr lang="en-US" dirty="0"/>
              <a:t>Good for local repositories.</a:t>
            </a:r>
          </a:p>
          <a:p>
            <a:pPr lvl="1"/>
            <a:r>
              <a:rPr lang="en-US" dirty="0"/>
              <a:t>For shared repository, you should be very cautious.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AE1FA-8361-7C42-C7D6-73029525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56" y="3429000"/>
            <a:ext cx="2387482" cy="1857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366E07-A3EB-FAC9-9A4D-CAC78E8EE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481" y="3429000"/>
            <a:ext cx="2707886" cy="1844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161DB4-F355-A526-15AA-38C4D47BC4B1}"/>
              </a:ext>
            </a:extLst>
          </p:cNvPr>
          <p:cNvSpPr txBox="1"/>
          <p:nvPr/>
        </p:nvSpPr>
        <p:spPr>
          <a:xfrm>
            <a:off x="1802316" y="5428128"/>
            <a:ext cx="7550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commits are immutable, it will create new commits and they are not the same commits that were originally created.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68A2B2-2557-081D-E248-938755C5E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013" y="3429000"/>
            <a:ext cx="3897307" cy="184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134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97576-014E-F8E3-828C-A09D6F08D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75" y="396451"/>
            <a:ext cx="8525709" cy="62400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9E7C03-1710-7570-5B7C-1CFDE02EEA1D}"/>
              </a:ext>
            </a:extLst>
          </p:cNvPr>
          <p:cNvSpPr txBox="1"/>
          <p:nvPr/>
        </p:nvSpPr>
        <p:spPr>
          <a:xfrm>
            <a:off x="9318684" y="2469822"/>
            <a:ext cx="2545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new branch and add a new file. Then commit the change. </a:t>
            </a:r>
          </a:p>
        </p:txBody>
      </p:sp>
    </p:spTree>
    <p:extLst>
      <p:ext uri="{BB962C8B-B14F-4D97-AF65-F5344CB8AC3E}">
        <p14:creationId xmlns:p14="http://schemas.microsoft.com/office/powerpoint/2010/main" val="42072024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24ADA1-FAC4-24F2-9E25-F5502E443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8" y="417924"/>
            <a:ext cx="9342857" cy="6323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ACB6DF-458D-7C62-FFF6-8FDFA5ECD886}"/>
              </a:ext>
            </a:extLst>
          </p:cNvPr>
          <p:cNvSpPr txBox="1"/>
          <p:nvPr/>
        </p:nvSpPr>
        <p:spPr>
          <a:xfrm>
            <a:off x="9587060" y="1423447"/>
            <a:ext cx="231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new snapshot was created. </a:t>
            </a:r>
          </a:p>
        </p:txBody>
      </p:sp>
    </p:spTree>
    <p:extLst>
      <p:ext uri="{BB962C8B-B14F-4D97-AF65-F5344CB8AC3E}">
        <p14:creationId xmlns:p14="http://schemas.microsoft.com/office/powerpoint/2010/main" val="17838994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1964E9-416A-B862-211D-4B7DF934F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94" y="1045331"/>
            <a:ext cx="9342857" cy="5295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493D2A-8CCF-8FBF-FAA1-C20D97FD82FA}"/>
              </a:ext>
            </a:extLst>
          </p:cNvPr>
          <p:cNvSpPr txBox="1"/>
          <p:nvPr/>
        </p:nvSpPr>
        <p:spPr>
          <a:xfrm>
            <a:off x="9579651" y="1555423"/>
            <a:ext cx="25337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 to master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Modify a file and commit the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two branches will diverge. </a:t>
            </a:r>
          </a:p>
        </p:txBody>
      </p:sp>
    </p:spTree>
    <p:extLst>
      <p:ext uri="{BB962C8B-B14F-4D97-AF65-F5344CB8AC3E}">
        <p14:creationId xmlns:p14="http://schemas.microsoft.com/office/powerpoint/2010/main" val="347014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88ADF-A6D4-33D4-037A-CF2411BD5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Branches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865B2F-2927-8C46-41BB-50AE8A53D47E}"/>
              </a:ext>
            </a:extLst>
          </p:cNvPr>
          <p:cNvSpPr txBox="1"/>
          <p:nvPr/>
        </p:nvSpPr>
        <p:spPr>
          <a:xfrm>
            <a:off x="8538652" y="1853248"/>
            <a:ext cx="3205113" cy="2117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a new branch named ‘bugfix’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List all branches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Currently we are in the master branch.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AC962-EE3B-FF62-0662-C77A0E1DC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5" y="1545426"/>
            <a:ext cx="8009524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148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F0925-FD16-F94B-C78A-0FCA6A775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62" y="951064"/>
            <a:ext cx="9409524" cy="5295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6224FB-B8B8-6310-11A5-6A3F761E6A98}"/>
              </a:ext>
            </a:extLst>
          </p:cNvPr>
          <p:cNvSpPr txBox="1"/>
          <p:nvPr/>
        </p:nvSpPr>
        <p:spPr>
          <a:xfrm>
            <a:off x="5709500" y="1725105"/>
            <a:ext cx="3679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Two branches have diverged. </a:t>
            </a:r>
          </a:p>
        </p:txBody>
      </p:sp>
    </p:spTree>
    <p:extLst>
      <p:ext uri="{BB962C8B-B14F-4D97-AF65-F5344CB8AC3E}">
        <p14:creationId xmlns:p14="http://schemas.microsoft.com/office/powerpoint/2010/main" val="38939195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926403-659D-8867-49A9-3ACC2112B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01" y="969639"/>
            <a:ext cx="9342857" cy="5295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2B9121-27B4-26B0-CB1D-2C8590F72E2C}"/>
              </a:ext>
            </a:extLst>
          </p:cNvPr>
          <p:cNvSpPr txBox="1"/>
          <p:nvPr/>
        </p:nvSpPr>
        <p:spPr>
          <a:xfrm>
            <a:off x="9718558" y="1555423"/>
            <a:ext cx="24734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 to the feature/shopping-cart branch and rebase the master branch.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Branches are no longer diverged.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will create a linear path connected to the master branch. </a:t>
            </a:r>
          </a:p>
        </p:txBody>
      </p:sp>
    </p:spTree>
    <p:extLst>
      <p:ext uri="{BB962C8B-B14F-4D97-AF65-F5344CB8AC3E}">
        <p14:creationId xmlns:p14="http://schemas.microsoft.com/office/powerpoint/2010/main" val="34794277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E3A36-5AED-297B-23E6-0B3A584FF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81" y="759908"/>
            <a:ext cx="9342857" cy="5809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FC0C58-ED35-F188-C814-0A43E7DEA577}"/>
              </a:ext>
            </a:extLst>
          </p:cNvPr>
          <p:cNvSpPr txBox="1"/>
          <p:nvPr/>
        </p:nvSpPr>
        <p:spPr>
          <a:xfrm>
            <a:off x="9568206" y="1564849"/>
            <a:ext cx="24886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 to the master branch.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 the feature/shopping-cart branch.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two branches will be successfully merged using fast-forward method. </a:t>
            </a:r>
          </a:p>
        </p:txBody>
      </p:sp>
    </p:spTree>
    <p:extLst>
      <p:ext uri="{BB962C8B-B14F-4D97-AF65-F5344CB8AC3E}">
        <p14:creationId xmlns:p14="http://schemas.microsoft.com/office/powerpoint/2010/main" val="15046776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B2A8-A11B-19EA-EAA9-D99F35A26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Picking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692415-6E96-883C-0F81-C1C80AA1A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697" y="2243907"/>
            <a:ext cx="3259606" cy="2534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9EFCB-6110-93D1-639C-6CBF72FED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048" y="2243907"/>
            <a:ext cx="3259605" cy="2538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84798A-FF60-504C-D760-B065D8C443C2}"/>
              </a:ext>
            </a:extLst>
          </p:cNvPr>
          <p:cNvSpPr txBox="1"/>
          <p:nvPr/>
        </p:nvSpPr>
        <p:spPr>
          <a:xfrm>
            <a:off x="5503184" y="4988353"/>
            <a:ext cx="393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to use a specific commit. </a:t>
            </a:r>
          </a:p>
        </p:txBody>
      </p:sp>
    </p:spTree>
    <p:extLst>
      <p:ext uri="{BB962C8B-B14F-4D97-AF65-F5344CB8AC3E}">
        <p14:creationId xmlns:p14="http://schemas.microsoft.com/office/powerpoint/2010/main" val="6955630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000F2-3F96-A4FF-0F6B-6692B8FDD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71" y="524238"/>
            <a:ext cx="9342857" cy="5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368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708F22-496E-1ED9-98FD-AB5997D85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0" y="825896"/>
            <a:ext cx="9342857" cy="5809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EFA170-6B98-299D-9CBD-1F60C0D5D57E}"/>
              </a:ext>
            </a:extLst>
          </p:cNvPr>
          <p:cNvSpPr txBox="1"/>
          <p:nvPr/>
        </p:nvSpPr>
        <p:spPr>
          <a:xfrm>
            <a:off x="9549353" y="1498862"/>
            <a:ext cx="26426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two branches are diverged.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use the commit of the feature/change-form branch for the master branch without merging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copy the commit ID (</a:t>
            </a:r>
            <a:r>
              <a:rPr lang="en-US" i="1" dirty="0">
                <a:solidFill>
                  <a:srgbClr val="92D050"/>
                </a:solidFill>
              </a:rPr>
              <a:t>52f9311</a:t>
            </a:r>
            <a:r>
              <a:rPr lang="en-US" dirty="0"/>
              <a:t>) to copy the commit to the master branch. </a:t>
            </a:r>
          </a:p>
        </p:txBody>
      </p:sp>
    </p:spTree>
    <p:extLst>
      <p:ext uri="{BB962C8B-B14F-4D97-AF65-F5344CB8AC3E}">
        <p14:creationId xmlns:p14="http://schemas.microsoft.com/office/powerpoint/2010/main" val="36892999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CB6729-C483-40BC-293A-B7A40C81E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41" y="443059"/>
            <a:ext cx="7760806" cy="62506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AF5760-0218-8260-EB99-ADD78389E571}"/>
              </a:ext>
            </a:extLst>
          </p:cNvPr>
          <p:cNvSpPr txBox="1"/>
          <p:nvPr/>
        </p:nvSpPr>
        <p:spPr>
          <a:xfrm>
            <a:off x="8927184" y="1725105"/>
            <a:ext cx="26960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cherry-pick the commit in the feature/change-form branch by using its ID.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will raise a conflict error since the same file was modified across the branches.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resolve it by using VS Code. </a:t>
            </a:r>
          </a:p>
        </p:txBody>
      </p:sp>
    </p:spTree>
    <p:extLst>
      <p:ext uri="{BB962C8B-B14F-4D97-AF65-F5344CB8AC3E}">
        <p14:creationId xmlns:p14="http://schemas.microsoft.com/office/powerpoint/2010/main" val="30566930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DADA8-669C-8A08-DF9F-6E15FA309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363" y="1776619"/>
            <a:ext cx="6361905" cy="3304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1D9738-53C6-4DEE-C18C-C48F58B9F98C}"/>
              </a:ext>
            </a:extLst>
          </p:cNvPr>
          <p:cNvSpPr txBox="1"/>
          <p:nvPr/>
        </p:nvSpPr>
        <p:spPr>
          <a:xfrm>
            <a:off x="8776355" y="2931736"/>
            <a:ext cx="2366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Resolve the conflict.</a:t>
            </a:r>
          </a:p>
        </p:txBody>
      </p:sp>
    </p:spTree>
    <p:extLst>
      <p:ext uri="{BB962C8B-B14F-4D97-AF65-F5344CB8AC3E}">
        <p14:creationId xmlns:p14="http://schemas.microsoft.com/office/powerpoint/2010/main" val="9972711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2D98E-66B6-83A5-23E6-8813A61B9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98" y="599653"/>
            <a:ext cx="9342857" cy="5809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84C8B0-5468-8FA6-2B21-185803A70E12}"/>
              </a:ext>
            </a:extLst>
          </p:cNvPr>
          <p:cNvSpPr txBox="1"/>
          <p:nvPr/>
        </p:nvSpPr>
        <p:spPr>
          <a:xfrm>
            <a:off x="9941859" y="3824926"/>
            <a:ext cx="1862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UU</a:t>
            </a:r>
            <a:r>
              <a:rPr lang="en-US" dirty="0"/>
              <a:t> means updated but unmerged</a:t>
            </a:r>
          </a:p>
        </p:txBody>
      </p:sp>
    </p:spTree>
    <p:extLst>
      <p:ext uri="{BB962C8B-B14F-4D97-AF65-F5344CB8AC3E}">
        <p14:creationId xmlns:p14="http://schemas.microsoft.com/office/powerpoint/2010/main" val="11144525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C6B932-62DB-D587-CEF1-97BE00FB0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48" r="12780"/>
          <a:stretch/>
        </p:blipFill>
        <p:spPr>
          <a:xfrm>
            <a:off x="1102675" y="1353670"/>
            <a:ext cx="8148902" cy="498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013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1348</TotalTime>
  <Words>2535</Words>
  <Application>Microsoft Office PowerPoint</Application>
  <PresentationFormat>Widescreen</PresentationFormat>
  <Paragraphs>262</Paragraphs>
  <Slides>120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4" baseType="lpstr">
      <vt:lpstr>Arial</vt:lpstr>
      <vt:lpstr>Century Gothic</vt:lpstr>
      <vt:lpstr>Wingdings 3</vt:lpstr>
      <vt:lpstr>Ion</vt:lpstr>
      <vt:lpstr>Branching &amp; Merging</vt:lpstr>
      <vt:lpstr>Content</vt:lpstr>
      <vt:lpstr>What are Branches?</vt:lpstr>
      <vt:lpstr>What are Branches?</vt:lpstr>
      <vt:lpstr>Git Branches are Different</vt:lpstr>
      <vt:lpstr>How a new Branch Works in Git</vt:lpstr>
      <vt:lpstr>PowerPoint Presentation</vt:lpstr>
      <vt:lpstr>Getting a Repository – Venus.zip</vt:lpstr>
      <vt:lpstr>Working with Branches</vt:lpstr>
      <vt:lpstr>Switching Branches</vt:lpstr>
      <vt:lpstr>Rename a Branch</vt:lpstr>
      <vt:lpstr>Change the Code</vt:lpstr>
      <vt:lpstr>Staging and Commit the Changes</vt:lpstr>
      <vt:lpstr>PowerPoint Presentation</vt:lpstr>
      <vt:lpstr>PowerPoint Presentation</vt:lpstr>
      <vt:lpstr>PowerPoint Presentation</vt:lpstr>
      <vt:lpstr>PowerPoint Presentation</vt:lpstr>
      <vt:lpstr>Comparing Branches</vt:lpstr>
      <vt:lpstr>PowerPoint Presentation</vt:lpstr>
      <vt:lpstr>PowerPoint Presentation</vt:lpstr>
      <vt:lpstr>Stashing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Merging</vt:lpstr>
      <vt:lpstr>PowerPoint Presentation</vt:lpstr>
      <vt:lpstr>Fast-Forward Merge</vt:lpstr>
      <vt:lpstr>PowerPoint Presentation</vt:lpstr>
      <vt:lpstr>3-Way Merge</vt:lpstr>
      <vt:lpstr>PowerPoint Presentation</vt:lpstr>
      <vt:lpstr>Merges</vt:lpstr>
      <vt:lpstr>Fast-Forward Merge - Example</vt:lpstr>
      <vt:lpstr>PowerPoint Presentation</vt:lpstr>
      <vt:lpstr>PowerPoint Presentation</vt:lpstr>
      <vt:lpstr>Using No Fast-Forward Option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3-Way Merges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Viewing the Merged Branches</vt:lpstr>
      <vt:lpstr>PowerPoint Presentation</vt:lpstr>
      <vt:lpstr>Merge Conflicts</vt:lpstr>
      <vt:lpstr>Merge Conflicts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Graphical Merge Tools</vt:lpstr>
      <vt:lpstr>Aborting a Merge</vt:lpstr>
      <vt:lpstr>Undoing a Faulty Merge</vt:lpstr>
      <vt:lpstr>Removing the Last Commit</vt:lpstr>
      <vt:lpstr>Removing the Last Commit</vt:lpstr>
      <vt:lpstr>Resetting Options</vt:lpstr>
      <vt:lpstr>PowerPoint Presentation</vt:lpstr>
      <vt:lpstr>PowerPoint Presentation</vt:lpstr>
      <vt:lpstr>Be Careful with Removing the Last Commit/Snapshot</vt:lpstr>
      <vt:lpstr>Revert the Last Commit</vt:lpstr>
      <vt:lpstr>PowerPoint Presentation</vt:lpstr>
      <vt:lpstr>PowerPoint Presentation</vt:lpstr>
      <vt:lpstr>PowerPoint Presentation</vt:lpstr>
      <vt:lpstr>Squash Merging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Rebasing</vt:lpstr>
      <vt:lpstr>Rebasing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Cherry Picking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Picking a File from Another Branch (not whole commit)</vt:lpstr>
      <vt:lpstr>PowerPoint Presentation</vt:lpstr>
      <vt:lpstr>Working with Branches in VS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Branching</dc:title>
  <dc:creator>Kwak, Myungjae</dc:creator>
  <cp:lastModifiedBy>Myungjae Kwak</cp:lastModifiedBy>
  <cp:revision>9</cp:revision>
  <dcterms:created xsi:type="dcterms:W3CDTF">2024-07-20T18:55:03Z</dcterms:created>
  <dcterms:modified xsi:type="dcterms:W3CDTF">2024-08-14T02:13:18Z</dcterms:modified>
</cp:coreProperties>
</file>